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12192000" cy="6858000"/>
  <p:notesSz cx="6865938" cy="999807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ECF5-6D9A-406F-9D51-F8CC355F5890}" type="datetime8">
              <a:rPr lang="he-IL" smtClean="0"/>
              <a:t>24 מרץ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98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040B-4906-445D-8A1C-4907AB9F48FA}" type="datetime8">
              <a:rPr lang="he-IL" smtClean="0"/>
              <a:t>24 מרץ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089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4C7E-EB1F-4E89-AD24-1EA66062A8F5}" type="datetime8">
              <a:rPr lang="he-IL" smtClean="0"/>
              <a:t>24 מרץ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4721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כותרת ותוכן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56B517-E179-4D3B-BFA4-324864350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997" y="432216"/>
            <a:ext cx="7708832" cy="540059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1EE4ED1-BE4A-41AD-A9A5-D5497D281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125" y="1435261"/>
            <a:ext cx="10052705" cy="4693534"/>
          </a:xfrm>
        </p:spPr>
        <p:txBody>
          <a:bodyPr/>
          <a:lstStyle>
            <a:lvl1pPr marL="214313" indent="-214313">
              <a:buSzPct val="120000"/>
              <a:buFontTx/>
              <a:buBlip>
                <a:blip r:embed="rId3"/>
              </a:buBlip>
              <a:defRPr>
                <a:solidFill>
                  <a:schemeClr val="tx1"/>
                </a:solidFill>
              </a:defRPr>
            </a:lvl1pPr>
            <a:lvl2pPr marL="514350" indent="-171450">
              <a:buSzPct val="120000"/>
              <a:buFontTx/>
              <a:buBlip>
                <a:blip r:embed="rId4"/>
              </a:buBlip>
              <a:defRPr/>
            </a:lvl2pPr>
            <a:lvl3pPr marL="857250" indent="-171450">
              <a:buSzPct val="120000"/>
              <a:buFontTx/>
              <a:buBlip>
                <a:blip r:embed="rId4"/>
              </a:buBlip>
              <a:defRPr/>
            </a:lvl3pPr>
            <a:lvl4pPr marL="1200150" indent="-171450">
              <a:buSzPct val="120000"/>
              <a:buFontTx/>
              <a:buBlip>
                <a:blip r:embed="rId4"/>
              </a:buBlip>
              <a:defRPr/>
            </a:lvl4pPr>
            <a:lvl5pPr marL="1543050" indent="-171450">
              <a:buSzPct val="120000"/>
              <a:buFontTx/>
              <a:buBlip>
                <a:blip r:embed="rId4"/>
              </a:buBlip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64B5F83-C035-4722-91D8-55021B48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C-DE0B-444E-B5B1-5463D0E97A62}" type="datetime8">
              <a:rPr lang="he-IL" smtClean="0"/>
              <a:t>24 מרץ 20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61C33A0-9DE7-4849-9123-03D195D38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DDAC671-FEAD-458C-936C-2386851F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47EC-DA57-4181-BC76-EDB94460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8548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7378"/>
            <a:ext cx="10515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24076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2CAC-1D2C-4164-B5CF-F7C6AF55E0B2}" type="datetime8">
              <a:rPr lang="he-IL" smtClean="0"/>
              <a:t>24 מרץ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806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A2612-66CA-42E0-91A4-2E61A4CD709E}" type="datetime8">
              <a:rPr lang="he-IL" smtClean="0"/>
              <a:t>24 מרץ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348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88A-A05C-44D0-BF73-D310222033B5}" type="datetime8">
              <a:rPr lang="he-IL" smtClean="0"/>
              <a:t>24 מרץ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46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245F-5907-41FA-96E2-F3D24168F86F}" type="datetime8">
              <a:rPr lang="he-IL" smtClean="0"/>
              <a:t>24 מרץ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875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596E-54BB-41A1-99E1-0F8F826D8053}" type="datetime8">
              <a:rPr lang="he-IL" smtClean="0"/>
              <a:t>24 מרץ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6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EDDD-7D44-4474-A400-6239657DF6EC}" type="datetime8">
              <a:rPr lang="he-IL" smtClean="0"/>
              <a:t>24 מרץ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684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F2C1-B945-44E4-8E2F-3F536ED65665}" type="datetime8">
              <a:rPr lang="he-IL" smtClean="0"/>
              <a:t>24 מרץ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993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ECFA-5367-445A-AD2A-AB4F8B265ED2}" type="datetime8">
              <a:rPr lang="he-IL" smtClean="0"/>
              <a:t>24 מרץ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858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3D27-C363-4818-AE66-EBF175EECD4F}" type="datetime8">
              <a:rPr lang="he-IL" smtClean="0"/>
              <a:t>24 מרץ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CE8A2-F8BB-492C-B64A-38EABD16C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81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"/>
            <a:ext cx="12192000" cy="75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305EA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1272987" cy="127298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0525" y="503311"/>
            <a:ext cx="11410949" cy="34864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algn="ctr" rtl="0">
              <a:lnSpc>
                <a:spcPct val="90000"/>
              </a:lnSpc>
              <a:spcBef>
                <a:spcPct val="0"/>
              </a:spcBef>
              <a:defRPr sz="4000" b="1">
                <a:solidFill>
                  <a:srgbClr val="305EA7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2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5EA7"/>
                </a:solidFill>
                <a:effectLst/>
                <a:uLnTx/>
                <a:uFillTx/>
              </a:rPr>
              <a:t>המערכת הבנקאית בישראל איתנה</a:t>
            </a:r>
            <a:r>
              <a:rPr kumimoji="0" lang="he-IL" sz="4800" b="1" i="0" u="none" strike="noStrike" kern="1200" cap="none" spc="0" normalizeH="0" noProof="0" dirty="0" smtClean="0">
                <a:ln>
                  <a:noFill/>
                </a:ln>
                <a:solidFill>
                  <a:srgbClr val="305EA7"/>
                </a:solidFill>
                <a:effectLst/>
                <a:uLnTx/>
                <a:uFillTx/>
              </a:rPr>
              <a:t> ויציבה</a:t>
            </a:r>
          </a:p>
          <a:p>
            <a:pPr marL="0" marR="0" lvl="0" indent="0" algn="ctr" defTabSz="914400" rtl="0" eaLnBrk="1" fontAlgn="auto" latinLnBrk="0" hangingPunct="1">
              <a:lnSpc>
                <a:spcPct val="2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4800" noProof="0" dirty="0" smtClean="0"/>
              <a:t>וערוכה למשבר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8CE8A2-F8BB-492C-B64A-38EABD16C3E7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2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2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464416" y="829573"/>
            <a:ext cx="11410949" cy="34864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algn="ctr" rtl="0">
              <a:lnSpc>
                <a:spcPct val="90000"/>
              </a:lnSpc>
              <a:spcBef>
                <a:spcPct val="0"/>
              </a:spcBef>
              <a:defRPr sz="4000" b="1">
                <a:solidFill>
                  <a:srgbClr val="305EA7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2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5EA7"/>
                </a:solidFill>
                <a:effectLst/>
                <a:uLnTx/>
                <a:uFillTx/>
              </a:rPr>
              <a:t>צעדי בנק ישראל מאפשרים למערכת הבנקאית</a:t>
            </a:r>
            <a:r>
              <a:rPr kumimoji="0" lang="he-IL" sz="4800" b="1" i="0" u="none" strike="noStrike" kern="1200" cap="none" spc="0" normalizeH="0" noProof="0" dirty="0" smtClean="0">
                <a:ln>
                  <a:noFill/>
                </a:ln>
                <a:solidFill>
                  <a:srgbClr val="305EA7"/>
                </a:solidFill>
                <a:effectLst/>
                <a:uLnTx/>
                <a:uFillTx/>
              </a:rPr>
              <a:t> להמשיך לספק אשראי למשק</a:t>
            </a:r>
            <a:endParaRPr lang="he-IL" sz="4800" noProof="0" dirty="0" smtClean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1470211" cy="147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27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3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406824" y="1146053"/>
            <a:ext cx="11410949" cy="2611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algn="ctr" rtl="0">
              <a:lnSpc>
                <a:spcPct val="90000"/>
              </a:lnSpc>
              <a:spcBef>
                <a:spcPct val="0"/>
              </a:spcBef>
              <a:defRPr sz="4000" b="1">
                <a:solidFill>
                  <a:srgbClr val="305EA7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1" i="0" u="none" strike="noStrike" kern="1200" cap="none" spc="0" normalizeH="0" noProof="0" dirty="0" smtClean="0">
                <a:ln>
                  <a:noFill/>
                </a:ln>
                <a:solidFill>
                  <a:srgbClr val="305EA7"/>
                </a:solidFill>
                <a:effectLst/>
                <a:uLnTx/>
                <a:uFillTx/>
              </a:rPr>
              <a:t>נקטנו בצעדים לסייע למשקי הבית והעסקים הקטנים לעבור את המשבר, ונמשיך ככל שיידרש</a:t>
            </a:r>
            <a:endParaRPr kumimoji="0" lang="en-US" sz="4400" b="1" i="0" u="none" strike="noStrike" kern="1200" cap="none" spc="0" normalizeH="0" noProof="0" dirty="0" smtClean="0">
              <a:ln>
                <a:noFill/>
              </a:ln>
              <a:solidFill>
                <a:srgbClr val="305EA7"/>
              </a:solidFill>
              <a:effectLst/>
              <a:uLnTx/>
              <a:uFillTx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1344705" cy="134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54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E8A2-F8BB-492C-B64A-38EABD16C3E7}" type="slidenum">
              <a:rPr lang="he-IL" smtClean="0"/>
              <a:t>4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499188" y="822780"/>
            <a:ext cx="11410949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algn="ctr" rtl="0">
              <a:lnSpc>
                <a:spcPct val="90000"/>
              </a:lnSpc>
              <a:spcBef>
                <a:spcPct val="0"/>
              </a:spcBef>
              <a:defRPr sz="4000" b="1">
                <a:solidFill>
                  <a:srgbClr val="305EA7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4400" dirty="0" smtClean="0"/>
              <a:t>דוגמא להקלות- תשלומי משכנתא :</a:t>
            </a:r>
          </a:p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4400" dirty="0" smtClean="0"/>
              <a:t>דחיית תשלום למשק בית: 15-20 אלף ₪</a:t>
            </a:r>
          </a:p>
          <a:p>
            <a:pPr lvl="0">
              <a:lnSpc>
                <a:spcPct val="200000"/>
              </a:lnSpc>
              <a:defRPr/>
            </a:pPr>
            <a:r>
              <a:rPr lang="he-IL" sz="4400" dirty="0" smtClean="0"/>
              <a:t>לכלל הלקוחות: </a:t>
            </a:r>
            <a:r>
              <a:rPr lang="he-IL" sz="4400" smtClean="0"/>
              <a:t>3-6 </a:t>
            </a:r>
            <a:r>
              <a:rPr lang="he-IL" sz="4400" smtClean="0"/>
              <a:t>מיליארדי₪ </a:t>
            </a:r>
            <a:endParaRPr lang="he-IL" sz="4400" dirty="0" smtClean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1344705" cy="134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29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0644CCD52964FE4BBD8AB8E0B060EA47" ma:contentTypeVersion="3" ma:contentTypeDescription="צור מסמך חדש." ma:contentTypeScope="" ma:versionID="2bb10b40ee8d3a599c5f62d28aa9a0b5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3c347f0a8e3e1664f2bb8f913eca227a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eWaveListOrderValue" minOccurs="0"/>
                <xsd:element ref="ns2:_DC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internalName="PublishingExpirationDate">
      <xsd:simpleType>
        <xsd:restriction base="dms:Unknown"/>
      </xsd:simpleType>
    </xsd:element>
    <xsd:element name="eWaveListOrderValue" ma:index="10" nillable="true" ma:displayName="סידור" ma:decimals="2" ma:internalName="eWaveListOrderValue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11" nillable="true" ma:displayName="תאריך יצירה" ma:description="התאריך שבו נוצר משאב זה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WaveListOrderValue xmlns="http://schemas.microsoft.com/sharepoint/v3" xsi:nil="true"/>
    <_DCDateCreated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1221596-703D-4873-A0EC-9FFDDE6A3AC3}"/>
</file>

<file path=customXml/itemProps2.xml><?xml version="1.0" encoding="utf-8"?>
<ds:datastoreItem xmlns:ds="http://schemas.openxmlformats.org/officeDocument/2006/customXml" ds:itemID="{88C5F1FA-32BF-44BC-A998-9AD3E2F572A2}"/>
</file>

<file path=customXml/itemProps3.xml><?xml version="1.0" encoding="utf-8"?>
<ds:datastoreItem xmlns:ds="http://schemas.openxmlformats.org/officeDocument/2006/customXml" ds:itemID="{EF1B9444-17C8-4059-B6BA-74AE882A77C1}"/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54</Words>
  <Application>Microsoft Office PowerPoint</Application>
  <PresentationFormat>מסך רחב</PresentationFormat>
  <Paragraphs>11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1_ערכת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>BOI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ארז גדי</dc:creator>
  <cp:lastModifiedBy>אורי ברזני</cp:lastModifiedBy>
  <cp:revision>8</cp:revision>
  <cp:lastPrinted>2020-03-23T18:17:06Z</cp:lastPrinted>
  <dcterms:created xsi:type="dcterms:W3CDTF">2020-03-23T16:39:03Z</dcterms:created>
  <dcterms:modified xsi:type="dcterms:W3CDTF">2020-03-24T08:52:43Z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0x0101000644CCD52964FE4BBD8AB8E0B060EA47</vt:lpwstr>
  </property>
</Properties>
</file>