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1142" r:id="rId2"/>
    <p:sldId id="1121" r:id="rId3"/>
  </p:sldIdLst>
  <p:sldSz cx="12192000" cy="6858000"/>
  <p:notesSz cx="7099300" cy="10234613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סיגל ריבון" initials="סר" lastIdx="0" clrIdx="0">
    <p:extLst>
      <p:ext uri="{19B8F6BF-5375-455C-9EA6-DF929625EA0E}">
        <p15:presenceInfo xmlns:p15="http://schemas.microsoft.com/office/powerpoint/2012/main" userId="S-1-5-21-2000478354-1614895754-839522115-1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0000"/>
    <a:srgbClr val="FF9933"/>
    <a:srgbClr val="000099"/>
    <a:srgbClr val="0000FF"/>
    <a:srgbClr val="0000CC"/>
    <a:srgbClr val="99FF33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795" autoAdjust="0"/>
    <p:restoredTop sz="93979" autoAdjust="0"/>
  </p:normalViewPr>
  <p:slideViewPr>
    <p:cSldViewPr>
      <p:cViewPr varScale="1">
        <p:scale>
          <a:sx n="112" d="100"/>
          <a:sy n="112" d="100"/>
        </p:scale>
        <p:origin x="138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954" y="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l" defTabSz="891478" rtl="1" eaLnBrk="1" hangingPunct="1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1432" tIns="45717" rIns="91432" bIns="45717" rtlCol="1"/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2"/>
          </p:nvPr>
        </p:nvSpPr>
        <p:spPr>
          <a:xfrm>
            <a:off x="4022725" y="9721850"/>
            <a:ext cx="3076575" cy="511175"/>
          </a:xfrm>
          <a:prstGeom prst="rect">
            <a:avLst/>
          </a:prstGeom>
        </p:spPr>
        <p:txBody>
          <a:bodyPr vert="horz" lIns="91432" tIns="45717" rIns="91432" bIns="45717" rtlCol="1" anchor="b"/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3"/>
          </p:nvPr>
        </p:nvSpPr>
        <p:spPr>
          <a:xfrm>
            <a:off x="1588" y="9721850"/>
            <a:ext cx="3076575" cy="511175"/>
          </a:xfrm>
          <a:prstGeom prst="rect">
            <a:avLst/>
          </a:prstGeom>
        </p:spPr>
        <p:txBody>
          <a:bodyPr vert="horz" wrap="square" lIns="91432" tIns="45717" rIns="91432" bIns="45717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fld id="{03530C45-E722-491C-8589-91EF6797BB16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r" defTabSz="891478" rtl="1" eaLnBrk="1" hangingPunct="1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l" defTabSz="891478" rtl="1" eaLnBrk="1" hangingPunct="1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22725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r" defTabSz="891478" rtl="1" eaLnBrk="1" hangingPunct="1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l" defTabSz="890588" rtl="1" eaLnBrk="1" hangingPunct="1">
              <a:defRPr sz="1100" b="0" i="0"/>
            </a:lvl1pPr>
          </a:lstStyle>
          <a:p>
            <a:pPr>
              <a:defRPr/>
            </a:pPr>
            <a:fld id="{D45491F3-2AE0-40D3-A55E-C74EB2DDC92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38113" y="768350"/>
            <a:ext cx="6823075" cy="38385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8B593-DC7C-4FEA-988C-23E1DCC701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87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8113" y="768350"/>
            <a:ext cx="6823075" cy="3838575"/>
          </a:xfrm>
          <a:ln/>
        </p:spPr>
      </p:sp>
      <p:sp>
        <p:nvSpPr>
          <p:cNvPr id="18435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92100" indent="-292100" eaLnBrk="1" hangingPunct="1">
              <a:buFontTx/>
              <a:buChar char="•"/>
            </a:pPr>
            <a:endParaRPr lang="he-IL" altLang="he-IL" sz="1500" smtClean="0"/>
          </a:p>
        </p:txBody>
      </p:sp>
      <p:sp>
        <p:nvSpPr>
          <p:cNvPr id="18436" name="מציין מיקום של מספר שקופית 3"/>
          <p:cNvSpPr txBox="1">
            <a:spLocks noGrp="1"/>
          </p:cNvSpPr>
          <p:nvPr/>
        </p:nvSpPr>
        <p:spPr bwMode="auto">
          <a:xfrm>
            <a:off x="158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45" tIns="46173" rIns="92345" bIns="46173" anchor="b"/>
          <a:lstStyle>
            <a:lvl1pPr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50AF731A-C677-4FA1-956C-041A50418938}" type="slidenum">
              <a:rPr lang="he-IL" altLang="he-IL" sz="1100" b="0" i="0"/>
              <a:pPr algn="l" eaLnBrk="1" hangingPunct="1">
                <a:spcBef>
                  <a:spcPct val="0"/>
                </a:spcBef>
              </a:pPr>
              <a:t>2</a:t>
            </a:fld>
            <a:endParaRPr lang="en-US" altLang="he-IL" sz="1100" b="0" i="0"/>
          </a:p>
        </p:txBody>
      </p:sp>
    </p:spTree>
    <p:extLst>
      <p:ext uri="{BB962C8B-B14F-4D97-AF65-F5344CB8AC3E}">
        <p14:creationId xmlns:p14="http://schemas.microsoft.com/office/powerpoint/2010/main" val="2753266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9" descr="Presentation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ציין מיקום של כותרת תחתונה 9"/>
          <p:cNvSpPr txBox="1">
            <a:spLocks noGrp="1"/>
          </p:cNvSpPr>
          <p:nvPr userDrawn="1"/>
        </p:nvSpPr>
        <p:spPr bwMode="auto">
          <a:xfrm>
            <a:off x="3695700" y="6450014"/>
            <a:ext cx="816186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defRPr/>
            </a:pPr>
            <a:endParaRPr lang="he-IL" sz="1400" i="0" dirty="0" smtClean="0">
              <a:solidFill>
                <a:srgbClr val="254061"/>
              </a:solidFill>
              <a:latin typeface="Calibri" pitchFamily="34" charset="0"/>
            </a:endParaRPr>
          </a:p>
        </p:txBody>
      </p:sp>
      <p:sp>
        <p:nvSpPr>
          <p:cNvPr id="261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26112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r>
              <a:rPr lang="he-IL" smtClean="0"/>
              <a:t>לחץ כדי לערוך סגנון כותרת משנה של תבנית בסיס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E585E-DE04-48B8-A924-AD812D38D94B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36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A037A-DBD9-473C-B33C-74B8899C6634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92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3FD72-6075-4EFC-862D-5B1B999D484B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231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276725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F5EB-4DE8-419E-ADA9-1B6D953EC027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58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1A3F5-C705-492E-9181-B677EF2D1C77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247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C279F-BF59-4F6D-A90B-C12C2192FA62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89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F0822-D3DA-4DF6-BD4C-EB8A835D17A9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49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A52DB-5B21-4AD5-9874-A60774418160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84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40004-B9C5-4B88-818E-E64B5FFB128D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מלבן 3"/>
          <p:cNvSpPr/>
          <p:nvPr userDrawn="1"/>
        </p:nvSpPr>
        <p:spPr bwMode="auto">
          <a:xfrm>
            <a:off x="7896200" y="6525344"/>
            <a:ext cx="4032448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4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659CA-F4E3-4503-922C-D8FA8CD64089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מלבן 2"/>
          <p:cNvSpPr/>
          <p:nvPr userDrawn="1"/>
        </p:nvSpPr>
        <p:spPr bwMode="auto">
          <a:xfrm>
            <a:off x="7896200" y="6525344"/>
            <a:ext cx="4032448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54751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51851" y="3326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64F22-DCA6-4534-AB2F-AE026D762BC8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מלבן 5"/>
          <p:cNvSpPr/>
          <p:nvPr userDrawn="1"/>
        </p:nvSpPr>
        <p:spPr bwMode="auto">
          <a:xfrm>
            <a:off x="7896200" y="6525344"/>
            <a:ext cx="4032448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69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AC308-254B-42BF-83A2-3370CFD991C3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91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תמונה 9" descr="Presentation3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מציין מיקום של כותרת תחתונה 9"/>
          <p:cNvSpPr txBox="1">
            <a:spLocks noGrp="1"/>
          </p:cNvSpPr>
          <p:nvPr userDrawn="1"/>
        </p:nvSpPr>
        <p:spPr>
          <a:xfrm>
            <a:off x="3695700" y="6450014"/>
            <a:ext cx="8161867" cy="365125"/>
          </a:xfrm>
          <a:prstGeom prst="rect">
            <a:avLst/>
          </a:prstGeom>
          <a:noFill/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defRPr/>
            </a:pPr>
            <a:endParaRPr lang="he-IL" sz="1400" i="0" dirty="0" smtClean="0">
              <a:solidFill>
                <a:srgbClr val="254061"/>
              </a:solidFill>
              <a:latin typeface="Calibri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9184" y="64008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200" i="0">
                <a:solidFill>
                  <a:srgbClr val="003399"/>
                </a:solidFill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32014323-B9C8-461D-AADB-85082F1F4AB5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אליפסה 7"/>
          <p:cNvSpPr>
            <a:spLocks noChangeArrowheads="1"/>
          </p:cNvSpPr>
          <p:nvPr userDrawn="1"/>
        </p:nvSpPr>
        <p:spPr bwMode="auto">
          <a:xfrm>
            <a:off x="527051" y="333376"/>
            <a:ext cx="1344083" cy="100806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defRPr/>
            </a:pPr>
            <a:endParaRPr lang="he-IL" altLang="he-IL" b="0" smtClean="0"/>
          </a:p>
        </p:txBody>
      </p:sp>
      <p:pic>
        <p:nvPicPr>
          <p:cNvPr id="1032" name="Picture 1" descr="\\portals\DavWWWRoot\sites\boi\about\Mitug\DocList\Logo Bank of Israel 2 color\Logo Bank of Israel 2 color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1" y="260351"/>
            <a:ext cx="15367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342" r:id="rId1"/>
    <p:sldLayoutId id="2147487331" r:id="rId2"/>
    <p:sldLayoutId id="2147487332" r:id="rId3"/>
    <p:sldLayoutId id="2147487333" r:id="rId4"/>
    <p:sldLayoutId id="2147487334" r:id="rId5"/>
    <p:sldLayoutId id="2147487335" r:id="rId6"/>
    <p:sldLayoutId id="2147487336" r:id="rId7"/>
    <p:sldLayoutId id="2147487337" r:id="rId8"/>
    <p:sldLayoutId id="2147487338" r:id="rId9"/>
    <p:sldLayoutId id="2147487339" r:id="rId10"/>
    <p:sldLayoutId id="2147487340" r:id="rId11"/>
    <p:sldLayoutId id="214748734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/>
          <p:cNvSpPr>
            <a:spLocks noGrp="1"/>
          </p:cNvSpPr>
          <p:nvPr>
            <p:ph type="title"/>
          </p:nvPr>
        </p:nvSpPr>
        <p:spPr>
          <a:xfrm>
            <a:off x="1932793" y="1157623"/>
            <a:ext cx="8051639" cy="759209"/>
          </a:xfrm>
        </p:spPr>
        <p:txBody>
          <a:bodyPr>
            <a:normAutofit fontScale="90000"/>
          </a:bodyPr>
          <a:lstStyle/>
          <a:p>
            <a:pPr algn="ctr"/>
            <a:r>
              <a:rPr lang="he-IL" sz="2400" dirty="0"/>
              <a:t>אומדן לפגיעה בכלכלה </a:t>
            </a:r>
            <a:r>
              <a:rPr lang="he-IL" sz="2400" dirty="0" smtClean="0"/>
              <a:t>(אובדן תוצר) כתוצאה </a:t>
            </a:r>
            <a:r>
              <a:rPr lang="he-IL" sz="2400" dirty="0"/>
              <a:t>מכלל צעדי ההגבלות </a:t>
            </a:r>
            <a:r>
              <a:rPr lang="he-IL" sz="2400" dirty="0" smtClean="0"/>
              <a:t>בהם נקטה הממשלה להתמודדות עם הנגיף </a:t>
            </a:r>
            <a:r>
              <a:rPr lang="he-IL" sz="2400" dirty="0"/>
              <a:t>(לעומת </a:t>
            </a:r>
            <a:r>
              <a:rPr lang="he-IL" sz="2400" dirty="0" smtClean="0"/>
              <a:t>המצב </a:t>
            </a:r>
            <a:r>
              <a:rPr lang="he-IL" sz="2400" dirty="0"/>
              <a:t>טרום המשבר</a:t>
            </a:r>
            <a:r>
              <a:rPr lang="he-IL" sz="2400" dirty="0" smtClean="0"/>
              <a:t>)</a:t>
            </a:r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9EDED6A-05C0-4C6E-99A6-9B384A60FEB6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8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986277"/>
              </p:ext>
            </p:extLst>
          </p:nvPr>
        </p:nvGraphicFramePr>
        <p:xfrm>
          <a:off x="1932793" y="2204848"/>
          <a:ext cx="8455306" cy="273632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2569579">
                  <a:extLst>
                    <a:ext uri="{9D8B030D-6E8A-4147-A177-3AD203B41FA5}">
                      <a16:colId xmlns:a16="http://schemas.microsoft.com/office/drawing/2014/main" val="3427539466"/>
                    </a:ext>
                  </a:extLst>
                </a:gridCol>
                <a:gridCol w="1649393">
                  <a:extLst>
                    <a:ext uri="{9D8B030D-6E8A-4147-A177-3AD203B41FA5}">
                      <a16:colId xmlns:a16="http://schemas.microsoft.com/office/drawing/2014/main" val="3994655712"/>
                    </a:ext>
                  </a:extLst>
                </a:gridCol>
                <a:gridCol w="1206661">
                  <a:extLst>
                    <a:ext uri="{9D8B030D-6E8A-4147-A177-3AD203B41FA5}">
                      <a16:colId xmlns:a16="http://schemas.microsoft.com/office/drawing/2014/main" val="52634279"/>
                    </a:ext>
                  </a:extLst>
                </a:gridCol>
                <a:gridCol w="999102">
                  <a:extLst>
                    <a:ext uri="{9D8B030D-6E8A-4147-A177-3AD203B41FA5}">
                      <a16:colId xmlns:a16="http://schemas.microsoft.com/office/drawing/2014/main" val="662719676"/>
                    </a:ext>
                  </a:extLst>
                </a:gridCol>
                <a:gridCol w="1059083">
                  <a:extLst>
                    <a:ext uri="{9D8B030D-6E8A-4147-A177-3AD203B41FA5}">
                      <a16:colId xmlns:a16="http://schemas.microsoft.com/office/drawing/2014/main" val="1005475260"/>
                    </a:ext>
                  </a:extLst>
                </a:gridCol>
                <a:gridCol w="971488">
                  <a:extLst>
                    <a:ext uri="{9D8B030D-6E8A-4147-A177-3AD203B41FA5}">
                      <a16:colId xmlns:a16="http://schemas.microsoft.com/office/drawing/2014/main" val="2707541336"/>
                    </a:ext>
                  </a:extLst>
                </a:gridCol>
              </a:tblGrid>
              <a:tr h="684354">
                <a:tc>
                  <a:txBody>
                    <a:bodyPr/>
                    <a:lstStyle/>
                    <a:p>
                      <a:pPr algn="r" rtl="1" fontAlgn="b"/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על</a:t>
                      </a:r>
                      <a:r>
                        <a:rPr lang="he-IL" sz="1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פי ההחלטות הקיימות</a:t>
                      </a:r>
                      <a:endParaRPr lang="he-IL" sz="17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he-IL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החמרה</a:t>
                      </a:r>
                      <a:r>
                        <a:rPr lang="he-IL" sz="1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בהגבלת הפעילות</a:t>
                      </a:r>
                      <a:endParaRPr lang="he-IL" sz="17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381148"/>
                  </a:ext>
                </a:extLst>
              </a:tr>
              <a:tr h="362577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700" u="none" strike="noStrike" dirty="0" smtClean="0">
                          <a:effectLst/>
                        </a:rPr>
                        <a:t>מידת ההשבתה </a:t>
                      </a:r>
                      <a:r>
                        <a:rPr lang="he-IL" sz="1700" u="none" strike="noStrike" dirty="0">
                          <a:effectLst/>
                        </a:rPr>
                        <a:t>של </a:t>
                      </a:r>
                      <a:r>
                        <a:rPr lang="he-IL" sz="1700" u="none" strike="noStrike" dirty="0" smtClean="0">
                          <a:effectLst/>
                        </a:rPr>
                        <a:t>המשק: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700" u="none" strike="noStrike" dirty="0" smtClean="0">
                          <a:effectLst/>
                        </a:rPr>
                        <a:t>49%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985762"/>
                  </a:ext>
                </a:extLst>
              </a:tr>
              <a:tr h="543387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מועד סוף ההשבתה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סוף אפריל</a:t>
                      </a:r>
                      <a:endParaRPr lang="he-IL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סוף מאי</a:t>
                      </a:r>
                      <a:endParaRPr lang="he-IL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סוף אפריל</a:t>
                      </a:r>
                      <a:endParaRPr lang="he-IL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סוף מאי</a:t>
                      </a:r>
                      <a:endParaRPr lang="he-IL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283303"/>
                  </a:ext>
                </a:extLst>
              </a:tr>
              <a:tr h="569221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700" u="none" strike="noStrike" dirty="0">
                          <a:effectLst/>
                        </a:rPr>
                        <a:t>עלות </a:t>
                      </a:r>
                      <a:r>
                        <a:rPr lang="he-IL" sz="1700" u="none" strike="noStrike" dirty="0" smtClean="0">
                          <a:effectLst/>
                        </a:rPr>
                        <a:t>השבתה מכלל הצעדים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700" u="none" strike="noStrike" dirty="0">
                          <a:effectLst/>
                        </a:rPr>
                        <a:t>מיליארדי ש"ח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69.2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126.8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285073"/>
                  </a:ext>
                </a:extLst>
              </a:tr>
              <a:tr h="576781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700" u="none" strike="noStrike" dirty="0">
                          <a:effectLst/>
                        </a:rPr>
                        <a:t>עלות השבתה </a:t>
                      </a:r>
                      <a:r>
                        <a:rPr lang="he-IL" sz="1700" u="none" strike="noStrike" dirty="0" smtClean="0">
                          <a:effectLst/>
                        </a:rPr>
                        <a:t>מכלל הצעדים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700" u="none" strike="noStrike" dirty="0">
                          <a:effectLst/>
                        </a:rPr>
                        <a:t>אחוזי תוצר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11408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32795" y="5409667"/>
            <a:ext cx="831483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בנוסף, התפרצות נגיף הקורונה פגעה בכלכלה גם דרך צמצום </a:t>
            </a:r>
            <a:r>
              <a:rPr lang="he-IL" dirty="0" err="1" smtClean="0"/>
              <a:t>הביקושים</a:t>
            </a:r>
            <a:r>
              <a:rPr lang="he-IL" dirty="0" smtClean="0"/>
              <a:t> החיצוניים, אפקט עושר של מחירי נכסים ועוד. גורמים אלה אינם חלק מהחישובים בשקף זה.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7656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DC77E0D6-0390-4B50-9708-10356673FC56}" type="slidenum">
              <a:rPr lang="he-IL" altLang="en-US" sz="1200">
                <a:solidFill>
                  <a:srgbClr val="003399"/>
                </a:solidFill>
                <a:latin typeface="Garamond" panose="02020404030301010803" pitchFamily="18" charset="0"/>
              </a:rPr>
              <a:pPr algn="l" rtl="0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20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6960" y="68263"/>
            <a:ext cx="7797552" cy="793750"/>
          </a:xfrm>
        </p:spPr>
        <p:txBody>
          <a:bodyPr anchor="ctr" anchorCtr="1">
            <a:normAutofit/>
          </a:bodyPr>
          <a:lstStyle/>
          <a:p>
            <a:pPr>
              <a:defRPr/>
            </a:pPr>
            <a:r>
              <a:rPr lang="he-IL" altLang="he-IL" sz="4000" dirty="0"/>
              <a:t>החשבונאות הלאומית - תחזית שנתית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028373"/>
              </p:ext>
            </p:extLst>
          </p:nvPr>
        </p:nvGraphicFramePr>
        <p:xfrm>
          <a:off x="3215682" y="1467906"/>
          <a:ext cx="6480718" cy="3679432"/>
        </p:xfrm>
        <a:graphic>
          <a:graphicData uri="http://schemas.openxmlformats.org/drawingml/2006/table">
            <a:tbl>
              <a:tblPr rtl="1"/>
              <a:tblGrid>
                <a:gridCol w="3890863">
                  <a:extLst>
                    <a:ext uri="{9D8B030D-6E8A-4147-A177-3AD203B41FA5}">
                      <a16:colId xmlns:a16="http://schemas.microsoft.com/office/drawing/2014/main" val="195836700"/>
                    </a:ext>
                  </a:extLst>
                </a:gridCol>
                <a:gridCol w="863285">
                  <a:extLst>
                    <a:ext uri="{9D8B030D-6E8A-4147-A177-3AD203B41FA5}">
                      <a16:colId xmlns:a16="http://schemas.microsoft.com/office/drawing/2014/main" val="3791969191"/>
                    </a:ext>
                  </a:extLst>
                </a:gridCol>
                <a:gridCol w="863285">
                  <a:extLst>
                    <a:ext uri="{9D8B030D-6E8A-4147-A177-3AD203B41FA5}">
                      <a16:colId xmlns:a16="http://schemas.microsoft.com/office/drawing/2014/main" val="3446612652"/>
                    </a:ext>
                  </a:extLst>
                </a:gridCol>
                <a:gridCol w="863285">
                  <a:extLst>
                    <a:ext uri="{9D8B030D-6E8A-4147-A177-3AD203B41FA5}">
                      <a16:colId xmlns:a16="http://schemas.microsoft.com/office/drawing/2014/main" val="3785362765"/>
                    </a:ext>
                  </a:extLst>
                </a:gridCol>
              </a:tblGrid>
              <a:tr h="459929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2019</a:t>
                      </a: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2020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2021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515695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r" rtl="1" fontAlgn="auto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תוצר מקומי גולמי </a:t>
                      </a: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-2.5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7.1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842635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r" rtl="1" fontAlgn="auto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צריכה פרטית</a:t>
                      </a: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3.9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-1.8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5.9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085731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r" rtl="1" fontAlgn="auto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השקעה בנכסים קבועים ללא </a:t>
                      </a: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או"מ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-6.4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166588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r" rtl="1" fontAlgn="auto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צריכה ציבורית ללא יבוא ביטחוני</a:t>
                      </a: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2.0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2.9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387697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r" rtl="1" fontAlgn="auto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ייצוא ללא יהלומים והזנק</a:t>
                      </a: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-5.6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11.8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80498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r" rtl="1" fontAlgn="auto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ייבוא  אזרחי ללא </a:t>
                      </a:r>
                      <a:r>
                        <a:rPr lang="he-IL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או"מ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-8.4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7.8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444758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r" rtl="1" fontAlgn="auto"/>
                      <a:r>
                        <a:rPr lang="he-IL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שיעור האבטלה</a:t>
                      </a:r>
                      <a:r>
                        <a:rPr lang="he-IL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(רמה)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  <a:endParaRPr lang="he-IL" sz="1800" b="0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  <a:endParaRPr lang="he-IL" sz="1800" b="0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0301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19536" y="5517232"/>
            <a:ext cx="83529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600" b="0" dirty="0" smtClean="0"/>
              <a:t>ההנחות בבסיס התחזית הן שמידת ההשבתה של המשק תימשך בהתאם להחלטות שהתקבלו עד כה, ושההשבתה תסתיים בהדרגה החל מסוף אפריל.</a:t>
            </a:r>
          </a:p>
          <a:p>
            <a:pPr algn="r" rtl="1"/>
            <a:r>
              <a:rPr lang="he-IL" sz="1600" b="0" dirty="0" smtClean="0"/>
              <a:t>* הגירעון והחוב הממשלתיים צפויים לעלות לרמות הגבוהות מ-7 ומ-70 אחוזי תוצר בהתאמה. </a:t>
            </a:r>
            <a:endParaRPr lang="he-IL" sz="1600" b="0" dirty="0"/>
          </a:p>
        </p:txBody>
      </p:sp>
    </p:spTree>
    <p:extLst>
      <p:ext uri="{BB962C8B-B14F-4D97-AF65-F5344CB8AC3E}">
        <p14:creationId xmlns:p14="http://schemas.microsoft.com/office/powerpoint/2010/main" val="2841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0644CCD52964FE4BBD8AB8E0B060EA47" ma:contentTypeVersion="3" ma:contentTypeDescription="צור מסמך חדש." ma:contentTypeScope="" ma:versionID="2bb10b40ee8d3a599c5f62d28aa9a0b5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3c347f0a8e3e1664f2bb8f913eca227a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eWaveListOrderValue" minOccurs="0"/>
                <xsd:element ref="ns2:_DC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internalName="PublishingExpirationDate">
      <xsd:simpleType>
        <xsd:restriction base="dms:Unknown"/>
      </xsd:simpleType>
    </xsd:element>
    <xsd:element name="eWaveListOrderValue" ma:index="10" nillable="true" ma:displayName="סידור" ma:decimals="2" ma:internalName="eWaveListOrderValue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11" nillable="true" ma:displayName="תאריך יצירה" ma:description="התאריך שבו נוצר משאב זה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WaveListOrderValue xmlns="http://schemas.microsoft.com/sharepoint/v3" xsi:nil="true"/>
    <_DCDateCreated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D9A10FB-E48C-4564-83BC-D3ACAED5BB61}"/>
</file>

<file path=customXml/itemProps2.xml><?xml version="1.0" encoding="utf-8"?>
<ds:datastoreItem xmlns:ds="http://schemas.openxmlformats.org/officeDocument/2006/customXml" ds:itemID="{A37F28BA-DD15-485B-9558-A92DD683BCFF}"/>
</file>

<file path=customXml/itemProps3.xml><?xml version="1.0" encoding="utf-8"?>
<ds:datastoreItem xmlns:ds="http://schemas.openxmlformats.org/officeDocument/2006/customXml" ds:itemID="{EF5A3F66-15D6-4D51-A63B-5121284F3D67}"/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88509</TotalTime>
  <Words>201</Words>
  <Application>Microsoft Office PowerPoint</Application>
  <PresentationFormat>מסך רחב</PresentationFormat>
  <Paragraphs>63</Paragraphs>
  <Slides>2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David</vt:lpstr>
      <vt:lpstr>Garamond</vt:lpstr>
      <vt:lpstr>Wingdings</vt:lpstr>
      <vt:lpstr>Edge</vt:lpstr>
      <vt:lpstr>אומדן לפגיעה בכלכלה (אובדן תוצר) כתוצאה מכלל צעדי ההגבלות בהם נקטה הממשלה להתמודדות עם הנגיף (לעומת המצב טרום המשבר)</vt:lpstr>
      <vt:lpstr>החשבונאות הלאומית - תחזית שנתית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of Israel’s DSGE Model Project</dc:title>
  <dc:creator>boiuser</dc:creator>
  <cp:lastModifiedBy>אורי ברזני</cp:lastModifiedBy>
  <cp:revision>4219</cp:revision>
  <cp:lastPrinted>2019-12-18T09:39:48Z</cp:lastPrinted>
  <dcterms:created xsi:type="dcterms:W3CDTF">2008-10-12T21:41:57Z</dcterms:created>
  <dcterms:modified xsi:type="dcterms:W3CDTF">2020-03-24T14:23:34Z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0x0101000644CCD52964FE4BBD8AB8E0B060EA47</vt:lpwstr>
  </property>
</Properties>
</file>