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charts/chart7.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olors6.xml" ContentType="application/vnd.ms-office.chartcolorstyle+xml"/>
  <Override PartName="/ppt/charts/style4.xml" ContentType="application/vnd.ms-office.chartstyle+xml"/>
  <Override PartName="/ppt/charts/colors3.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5"/>
  </p:notesMasterIdLst>
  <p:handoutMasterIdLst>
    <p:handoutMasterId r:id="rId26"/>
  </p:handoutMasterIdLst>
  <p:sldIdLst>
    <p:sldId id="262" r:id="rId2"/>
    <p:sldId id="294" r:id="rId3"/>
    <p:sldId id="308" r:id="rId4"/>
    <p:sldId id="260" r:id="rId5"/>
    <p:sldId id="281" r:id="rId6"/>
    <p:sldId id="282" r:id="rId7"/>
    <p:sldId id="283" r:id="rId8"/>
    <p:sldId id="284" r:id="rId9"/>
    <p:sldId id="303" r:id="rId10"/>
    <p:sldId id="304" r:id="rId11"/>
    <p:sldId id="275" r:id="rId12"/>
    <p:sldId id="292" r:id="rId13"/>
    <p:sldId id="300" r:id="rId14"/>
    <p:sldId id="296" r:id="rId15"/>
    <p:sldId id="305" r:id="rId16"/>
    <p:sldId id="301" r:id="rId17"/>
    <p:sldId id="280" r:id="rId18"/>
    <p:sldId id="309" r:id="rId19"/>
    <p:sldId id="277" r:id="rId20"/>
    <p:sldId id="279" r:id="rId21"/>
    <p:sldId id="295" r:id="rId22"/>
    <p:sldId id="307" r:id="rId23"/>
    <p:sldId id="306" r:id="rId24"/>
  </p:sldIdLst>
  <p:sldSz cx="12192000" cy="6858000"/>
  <p:notesSz cx="7010400" cy="92964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99" autoAdjust="0"/>
    <p:restoredTop sz="81070" autoAdjust="0"/>
  </p:normalViewPr>
  <p:slideViewPr>
    <p:cSldViewPr snapToGrid="0">
      <p:cViewPr varScale="1">
        <p:scale>
          <a:sx n="35" d="100"/>
          <a:sy n="35" d="100"/>
        </p:scale>
        <p:origin x="912" y="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iuser\Desktop\&#1491;&#1497;&#1493;&#1493;&#1495;&#1497;&#1501;\20.04\&#1512;&#1497;&#1499;&#1493;&#1494;%20&#1504;&#1514;&#1493;&#1504;&#1497;&#1501;%20&#1492;&#1502;&#1506;&#1512;&#1499;&#1514;%20&#1492;&#1489;&#1504;&#1511;&#1488;&#1497;&#1514;%20&#1500;&#1514;&#1488;&#1512;&#1497;&#1498;%2020.04.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33d\Desktop\&#1504;&#1514;&#1493;&#1504;&#1497;&#1501;%20&#1500;&#1502;&#1508;&#1511;&#1495;&#15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33d\Desktop\&#1504;&#1514;&#1493;&#1504;&#1497;&#1501;%20&#1500;&#1502;&#1508;&#1511;&#1495;&#15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oiuser\Desktop\&#1491;&#1497;&#1493;&#1493;&#1495;&#1497;&#1501;\20.04\&#1512;&#1497;&#1499;&#1493;&#1494;%20&#1504;&#1514;&#1493;&#1504;&#1497;&#1501;%20&#1492;&#1502;&#1506;&#1512;&#1499;&#1514;%20&#1492;&#1489;&#1504;&#1511;&#1488;&#1497;&#1514;%20&#1500;&#1514;&#1488;&#1512;&#1497;&#1498;%2020.04.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oiuser\Desktop\&#1511;&#1493;&#1512;&#1493;&#1504;&#1492;\&#1491;&#1497;&#1493;&#1493;&#1495;%20&#1513;&#1489;&#1493;&#1506;&#1497;\&#1512;&#1497;&#1499;&#1493;&#1494;%20&#1504;&#1514;&#1493;&#1504;&#1497;&#1501;%20&#1492;&#1502;&#1506;&#1512;&#1499;&#1514;%20&#1492;&#1489;&#1504;&#1511;&#1488;&#1497;&#1514;%20&#1500;&#1514;&#1488;&#1512;&#1497;&#1498;%2020.04.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oiuser\Desktop\&#1511;&#1493;&#1512;&#1493;&#1504;&#1492;\&#1491;&#1497;&#1493;&#1493;&#1495;%20&#1513;&#1489;&#1493;&#1506;&#1497;\&#1512;&#1497;&#1499;&#1493;&#1494;%20&#1504;&#1514;&#1493;&#1504;&#1497;&#1501;%20&#1492;&#1502;&#1506;&#1512;&#1499;&#1514;%20&#1492;&#1489;&#1504;&#1511;&#1488;&#1497;&#1514;%20&#1500;&#1514;&#1488;&#1512;&#1497;&#1498;%2020.04.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oiuser\Desktop\&#1511;&#1493;&#1512;&#1493;&#1504;&#1492;\&#1491;&#1497;&#1493;&#1493;&#1495;%20&#1513;&#1489;&#1493;&#1506;&#1497;\&#1512;&#1497;&#1499;&#1493;&#1494;%20&#1504;&#1514;&#1493;&#1504;&#1497;&#1501;%20&#1492;&#1502;&#1506;&#1512;&#1499;&#1514;%20&#1492;&#1489;&#1504;&#1511;&#1488;&#1497;&#1514;%20&#1500;&#1514;&#1488;&#1512;&#1497;&#1498;%2020.04.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oiuser\Desktop\&#1511;&#1493;&#1512;&#1493;&#1504;&#1492;\&#1491;&#1497;&#1493;&#1493;&#1495;%20&#1513;&#1489;&#1493;&#1506;&#1497;\&#1512;&#1497;&#1499;&#1493;&#1494;%20&#1504;&#1514;&#1493;&#1504;&#1497;&#1501;%20&#1492;&#1502;&#1506;&#1512;&#1499;&#1514;%20&#1492;&#1489;&#1504;&#1511;&#1488;&#1497;&#1514;%20&#1500;&#1514;&#1488;&#1512;&#1497;&#1498;%2020.04.2020.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400" b="1" i="0" baseline="0" dirty="0">
                <a:effectLst/>
                <a:latin typeface="David" panose="020E0502060401010101" pitchFamily="34" charset="-79"/>
                <a:cs typeface="David" panose="020E0502060401010101" pitchFamily="34" charset="-79"/>
              </a:rPr>
              <a:t>היקף תשלומי הלוואות שנדחו על-ידי המערכת הבנקאית </a:t>
            </a:r>
            <a:r>
              <a:rPr lang="he-IL" sz="1200" b="0" i="0" baseline="0" dirty="0">
                <a:effectLst/>
                <a:latin typeface="David" panose="020E0502060401010101" pitchFamily="34" charset="-79"/>
                <a:cs typeface="David" panose="020E0502060401010101" pitchFamily="34" charset="-79"/>
              </a:rPr>
              <a:t>(מיליוני ש"ח)</a:t>
            </a:r>
            <a:endParaRPr lang="he-IL" sz="1100" b="0" dirty="0">
              <a:effectLst/>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7.327638985919413E-2"/>
          <c:y val="0.15492033533603028"/>
          <c:w val="0.87109147530192166"/>
          <c:h val="0.71619087507678569"/>
        </c:manualLayout>
      </c:layout>
      <c:barChart>
        <c:barDir val="col"/>
        <c:grouping val="clustered"/>
        <c:varyColors val="0"/>
        <c:ser>
          <c:idx val="0"/>
          <c:order val="0"/>
          <c:tx>
            <c:strRef>
              <c:f>גרפים!$C$14</c:f>
              <c:strCache>
                <c:ptCount val="1"/>
                <c:pt idx="0">
                  <c:v>יתרת התשלומים שנדחו בפועל</c:v>
                </c:pt>
              </c:strCache>
            </c:strRef>
          </c:tx>
          <c:spPr>
            <a:solidFill>
              <a:schemeClr val="bg1">
                <a:lumMod val="65000"/>
              </a:schemeClr>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גרפים!$D$2:$G$2</c:f>
              <c:strCache>
                <c:ptCount val="4"/>
                <c:pt idx="0">
                  <c:v>צרכני</c:v>
                </c:pt>
                <c:pt idx="1">
                  <c:v>דיור</c:v>
                </c:pt>
                <c:pt idx="2">
                  <c:v>עסקים קטנים</c:v>
                </c:pt>
                <c:pt idx="3">
                  <c:v>עסקי מסחרי</c:v>
                </c:pt>
              </c:strCache>
            </c:strRef>
          </c:cat>
          <c:val>
            <c:numRef>
              <c:f>גרפים!$D$14:$G$14</c:f>
              <c:numCache>
                <c:formatCode>#,##0</c:formatCode>
                <c:ptCount val="4"/>
                <c:pt idx="0">
                  <c:v>612.58477821450003</c:v>
                </c:pt>
                <c:pt idx="1">
                  <c:v>1639.0362531999999</c:v>
                </c:pt>
                <c:pt idx="2">
                  <c:v>1495.789973576</c:v>
                </c:pt>
                <c:pt idx="3">
                  <c:v>905.96018114999981</c:v>
                </c:pt>
              </c:numCache>
            </c:numRef>
          </c:val>
          <c:extLst>
            <c:ext xmlns:c16="http://schemas.microsoft.com/office/drawing/2014/chart" uri="{C3380CC4-5D6E-409C-BE32-E72D297353CC}">
              <c16:uniqueId val="{00000000-FBE3-46F5-B874-1B3023A575C2}"/>
            </c:ext>
          </c:extLst>
        </c:ser>
        <c:dLbls>
          <c:dLblPos val="outEnd"/>
          <c:showLegendKey val="0"/>
          <c:showVal val="1"/>
          <c:showCatName val="0"/>
          <c:showSerName val="0"/>
          <c:showPercent val="0"/>
          <c:showBubbleSize val="0"/>
        </c:dLbls>
        <c:gapWidth val="219"/>
        <c:overlap val="-27"/>
        <c:axId val="491925608"/>
        <c:axId val="491920360"/>
      </c:barChart>
      <c:catAx>
        <c:axId val="49192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491920360"/>
        <c:crosses val="autoZero"/>
        <c:auto val="1"/>
        <c:lblAlgn val="ctr"/>
        <c:lblOffset val="100"/>
        <c:noMultiLvlLbl val="0"/>
      </c:catAx>
      <c:valAx>
        <c:axId val="4919203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491925608"/>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400" b="1" i="0" baseline="0">
                <a:effectLst/>
                <a:latin typeface="David" panose="020E0502060401010101" pitchFamily="34" charset="-79"/>
                <a:cs typeface="David" panose="020E0502060401010101" pitchFamily="34" charset="-79"/>
              </a:rPr>
              <a:t>התפתחות יתרת האשראי במהלך המשבר ברבעון הראשון</a:t>
            </a:r>
            <a:endParaRPr lang="he-IL" sz="1400">
              <a:effectLst/>
              <a:latin typeface="David" panose="020E0502060401010101" pitchFamily="34" charset="-79"/>
              <a:cs typeface="David" panose="020E0502060401010101" pitchFamily="34" charset="-79"/>
            </a:endParaRPr>
          </a:p>
          <a:p>
            <a:pPr>
              <a:defRPr/>
            </a:pPr>
            <a:r>
              <a:rPr lang="he-IL" sz="1200" b="0" i="0" baseline="0">
                <a:effectLst/>
                <a:latin typeface="David" panose="020E0502060401010101" pitchFamily="34" charset="-79"/>
                <a:cs typeface="David" panose="020E0502060401010101" pitchFamily="34" charset="-79"/>
              </a:rPr>
              <a:t>מיליארדי שקלים</a:t>
            </a:r>
            <a:endParaRPr lang="he-IL" sz="1200">
              <a:effectLst/>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0"/>
          <c:order val="0"/>
          <c:tx>
            <c:strRef>
              <c:f>גרפים!$C$3</c:f>
              <c:strCache>
                <c:ptCount val="1"/>
                <c:pt idx="0">
                  <c:v>31.12.2019</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גרפים!$D$2:$G$2</c:f>
              <c:strCache>
                <c:ptCount val="4"/>
                <c:pt idx="0">
                  <c:v>צרכני</c:v>
                </c:pt>
                <c:pt idx="1">
                  <c:v>דיור</c:v>
                </c:pt>
                <c:pt idx="2">
                  <c:v>עסקים קטנים</c:v>
                </c:pt>
                <c:pt idx="3">
                  <c:v>עסקי מסחרי</c:v>
                </c:pt>
              </c:strCache>
            </c:strRef>
          </c:cat>
          <c:val>
            <c:numRef>
              <c:f>גרפים!$D$3:$G$3</c:f>
              <c:numCache>
                <c:formatCode>#,##0.0</c:formatCode>
                <c:ptCount val="4"/>
                <c:pt idx="0">
                  <c:v>152.9261245139698</c:v>
                </c:pt>
                <c:pt idx="1">
                  <c:v>391.21617645319998</c:v>
                </c:pt>
                <c:pt idx="2">
                  <c:v>106.88329481986004</c:v>
                </c:pt>
                <c:pt idx="3">
                  <c:v>382.54173362018111</c:v>
                </c:pt>
              </c:numCache>
            </c:numRef>
          </c:val>
          <c:extLst>
            <c:ext xmlns:c16="http://schemas.microsoft.com/office/drawing/2014/chart" uri="{C3380CC4-5D6E-409C-BE32-E72D297353CC}">
              <c16:uniqueId val="{00000000-DAB5-48CB-96C3-7FD4071E1424}"/>
            </c:ext>
          </c:extLst>
        </c:ser>
        <c:ser>
          <c:idx val="1"/>
          <c:order val="1"/>
          <c:tx>
            <c:strRef>
              <c:f>גרפים!$C$4</c:f>
              <c:strCache>
                <c:ptCount val="1"/>
                <c:pt idx="0">
                  <c:v>29.02.2020</c:v>
                </c:pt>
              </c:strCache>
            </c:strRef>
          </c:tx>
          <c:spPr>
            <a:solidFill>
              <a:schemeClr val="bg1">
                <a:lumMod val="75000"/>
              </a:schemeClr>
            </a:solidFill>
            <a:ln>
              <a:noFill/>
            </a:ln>
            <a:effectLst/>
          </c:spPr>
          <c:invertIfNegative val="0"/>
          <c:cat>
            <c:strRef>
              <c:f>גרפים!$D$2:$G$2</c:f>
              <c:strCache>
                <c:ptCount val="4"/>
                <c:pt idx="0">
                  <c:v>צרכני</c:v>
                </c:pt>
                <c:pt idx="1">
                  <c:v>דיור</c:v>
                </c:pt>
                <c:pt idx="2">
                  <c:v>עסקים קטנים</c:v>
                </c:pt>
                <c:pt idx="3">
                  <c:v>עסקי מסחרי</c:v>
                </c:pt>
              </c:strCache>
            </c:strRef>
          </c:cat>
          <c:val>
            <c:numRef>
              <c:f>גרפים!$D$4:$G$4</c:f>
              <c:numCache>
                <c:formatCode>#,##0.0</c:formatCode>
                <c:ptCount val="4"/>
                <c:pt idx="0">
                  <c:v>151.08008821654008</c:v>
                </c:pt>
                <c:pt idx="1">
                  <c:v>395.39377074409009</c:v>
                </c:pt>
                <c:pt idx="2">
                  <c:v>105.85869082496019</c:v>
                </c:pt>
                <c:pt idx="3">
                  <c:v>385.07287444027315</c:v>
                </c:pt>
              </c:numCache>
            </c:numRef>
          </c:val>
          <c:extLst>
            <c:ext xmlns:c16="http://schemas.microsoft.com/office/drawing/2014/chart" uri="{C3380CC4-5D6E-409C-BE32-E72D297353CC}">
              <c16:uniqueId val="{00000001-DAB5-48CB-96C3-7FD4071E1424}"/>
            </c:ext>
          </c:extLst>
        </c:ser>
        <c:ser>
          <c:idx val="2"/>
          <c:order val="2"/>
          <c:tx>
            <c:strRef>
              <c:f>גרפים!$C$5</c:f>
              <c:strCache>
                <c:ptCount val="1"/>
                <c:pt idx="0">
                  <c:v>31.03.2020</c:v>
                </c:pt>
              </c:strCache>
            </c:strRef>
          </c:tx>
          <c:spPr>
            <a:solidFill>
              <a:schemeClr val="bg1">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DAB5-48CB-96C3-7FD4071E1424}"/>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DAB5-48CB-96C3-7FD4071E1424}"/>
              </c:ext>
            </c:extLst>
          </c:dPt>
          <c:dPt>
            <c:idx val="2"/>
            <c:invertIfNegative val="0"/>
            <c:bubble3D val="0"/>
            <c:spPr>
              <a:solidFill>
                <a:srgbClr val="CCCC00"/>
              </a:solidFill>
              <a:ln>
                <a:noFill/>
              </a:ln>
              <a:effectLst/>
            </c:spPr>
            <c:extLst>
              <c:ext xmlns:c16="http://schemas.microsoft.com/office/drawing/2014/chart" uri="{C3380CC4-5D6E-409C-BE32-E72D297353CC}">
                <c16:uniqueId val="{00000007-DAB5-48CB-96C3-7FD4071E1424}"/>
              </c:ext>
            </c:extLst>
          </c:dPt>
          <c:dPt>
            <c:idx val="3"/>
            <c:invertIfNegative val="0"/>
            <c:bubble3D val="0"/>
            <c:spPr>
              <a:solidFill>
                <a:srgbClr val="C00000"/>
              </a:solidFill>
              <a:ln>
                <a:noFill/>
              </a:ln>
              <a:effectLst/>
            </c:spPr>
            <c:extLst>
              <c:ext xmlns:c16="http://schemas.microsoft.com/office/drawing/2014/chart" uri="{C3380CC4-5D6E-409C-BE32-E72D297353CC}">
                <c16:uniqueId val="{00000009-DAB5-48CB-96C3-7FD4071E14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גרפים!$D$2:$G$2</c:f>
              <c:strCache>
                <c:ptCount val="4"/>
                <c:pt idx="0">
                  <c:v>צרכני</c:v>
                </c:pt>
                <c:pt idx="1">
                  <c:v>דיור</c:v>
                </c:pt>
                <c:pt idx="2">
                  <c:v>עסקים קטנים</c:v>
                </c:pt>
                <c:pt idx="3">
                  <c:v>עסקי מסחרי</c:v>
                </c:pt>
              </c:strCache>
            </c:strRef>
          </c:cat>
          <c:val>
            <c:numRef>
              <c:f>גרפים!$D$5:$G$5</c:f>
              <c:numCache>
                <c:formatCode>#,##0.0</c:formatCode>
                <c:ptCount val="4"/>
                <c:pt idx="0">
                  <c:v>150.09353408007999</c:v>
                </c:pt>
                <c:pt idx="1">
                  <c:v>400.13157420648321</c:v>
                </c:pt>
                <c:pt idx="2">
                  <c:v>104.96516367600005</c:v>
                </c:pt>
                <c:pt idx="3">
                  <c:v>406.54985271869191</c:v>
                </c:pt>
              </c:numCache>
            </c:numRef>
          </c:val>
          <c:extLst>
            <c:ext xmlns:c16="http://schemas.microsoft.com/office/drawing/2014/chart" uri="{C3380CC4-5D6E-409C-BE32-E72D297353CC}">
              <c16:uniqueId val="{0000000A-DAB5-48CB-96C3-7FD4071E1424}"/>
            </c:ext>
          </c:extLst>
        </c:ser>
        <c:dLbls>
          <c:showLegendKey val="0"/>
          <c:showVal val="0"/>
          <c:showCatName val="0"/>
          <c:showSerName val="0"/>
          <c:showPercent val="0"/>
          <c:showBubbleSize val="0"/>
        </c:dLbls>
        <c:gapWidth val="219"/>
        <c:overlap val="-27"/>
        <c:axId val="407306016"/>
        <c:axId val="407310936"/>
      </c:barChart>
      <c:catAx>
        <c:axId val="40730601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310936"/>
        <c:crosses val="autoZero"/>
        <c:auto val="1"/>
        <c:lblAlgn val="ctr"/>
        <c:lblOffset val="100"/>
        <c:noMultiLvlLbl val="0"/>
      </c:catAx>
      <c:valAx>
        <c:axId val="407310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306016"/>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b="1">
                <a:latin typeface="David" panose="020E0502060401010101" pitchFamily="34" charset="-79"/>
                <a:cs typeface="David" panose="020E0502060401010101" pitchFamily="34" charset="-79"/>
              </a:rPr>
              <a:t>שינוי</a:t>
            </a:r>
            <a:r>
              <a:rPr lang="he-IL" b="1" baseline="0">
                <a:latin typeface="David" panose="020E0502060401010101" pitchFamily="34" charset="-79"/>
                <a:cs typeface="David" panose="020E0502060401010101" pitchFamily="34" charset="-79"/>
              </a:rPr>
              <a:t> ביתרת האשראי במהלך חודש מרץ</a:t>
            </a:r>
          </a:p>
          <a:p>
            <a:pPr>
              <a:defRPr/>
            </a:pPr>
            <a:r>
              <a:rPr lang="he-IL" sz="1200" b="0" baseline="0">
                <a:latin typeface="David" panose="020E0502060401010101" pitchFamily="34" charset="-79"/>
                <a:cs typeface="David" panose="020E0502060401010101" pitchFamily="34" charset="-79"/>
              </a:rPr>
              <a:t>מיליארדי שקלים</a:t>
            </a:r>
            <a:endParaRPr lang="he-IL" sz="1200" b="0">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bar"/>
        <c:grouping val="clustered"/>
        <c:varyColors val="0"/>
        <c:ser>
          <c:idx val="0"/>
          <c:order val="0"/>
          <c:tx>
            <c:strRef>
              <c:f>גרפים!$C$6</c:f>
              <c:strCache>
                <c:ptCount val="1"/>
                <c:pt idx="0">
                  <c:v>שינוי (31.03 לעומת 29.02)</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293B-49EB-85C0-AE9A32FBBC91}"/>
              </c:ext>
            </c:extLst>
          </c:dPt>
          <c:dPt>
            <c:idx val="2"/>
            <c:invertIfNegative val="0"/>
            <c:bubble3D val="0"/>
            <c:spPr>
              <a:solidFill>
                <a:srgbClr val="CCCC00"/>
              </a:solidFill>
              <a:ln>
                <a:noFill/>
              </a:ln>
              <a:effectLst/>
            </c:spPr>
            <c:extLst>
              <c:ext xmlns:c16="http://schemas.microsoft.com/office/drawing/2014/chart" uri="{C3380CC4-5D6E-409C-BE32-E72D297353CC}">
                <c16:uniqueId val="{00000003-293B-49EB-85C0-AE9A32FBBC91}"/>
              </c:ext>
            </c:extLst>
          </c:dPt>
          <c:dPt>
            <c:idx val="3"/>
            <c:invertIfNegative val="0"/>
            <c:bubble3D val="0"/>
            <c:spPr>
              <a:solidFill>
                <a:srgbClr val="C00000"/>
              </a:solidFill>
              <a:ln>
                <a:noFill/>
              </a:ln>
              <a:effectLst/>
            </c:spPr>
            <c:extLst>
              <c:ext xmlns:c16="http://schemas.microsoft.com/office/drawing/2014/chart" uri="{C3380CC4-5D6E-409C-BE32-E72D297353CC}">
                <c16:uniqueId val="{00000005-293B-49EB-85C0-AE9A32FBBC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גרפים!$D$2:$G$2</c:f>
              <c:strCache>
                <c:ptCount val="4"/>
                <c:pt idx="0">
                  <c:v>צרכני</c:v>
                </c:pt>
                <c:pt idx="1">
                  <c:v>דיור</c:v>
                </c:pt>
                <c:pt idx="2">
                  <c:v>עסקים קטנים</c:v>
                </c:pt>
                <c:pt idx="3">
                  <c:v>עסקי מסחרי</c:v>
                </c:pt>
              </c:strCache>
            </c:strRef>
          </c:cat>
          <c:val>
            <c:numRef>
              <c:f>גרפים!$D$6:$G$6</c:f>
              <c:numCache>
                <c:formatCode>#,##0.0</c:formatCode>
                <c:ptCount val="4"/>
                <c:pt idx="0">
                  <c:v>-0.98655413646008583</c:v>
                </c:pt>
                <c:pt idx="1">
                  <c:v>4.7378034623931171</c:v>
                </c:pt>
                <c:pt idx="2">
                  <c:v>-0.89352714896014618</c:v>
                </c:pt>
                <c:pt idx="3">
                  <c:v>21.476978278418756</c:v>
                </c:pt>
              </c:numCache>
            </c:numRef>
          </c:val>
          <c:extLst>
            <c:ext xmlns:c16="http://schemas.microsoft.com/office/drawing/2014/chart" uri="{C3380CC4-5D6E-409C-BE32-E72D297353CC}">
              <c16:uniqueId val="{00000006-293B-49EB-85C0-AE9A32FBBC91}"/>
            </c:ext>
          </c:extLst>
        </c:ser>
        <c:dLbls>
          <c:showLegendKey val="0"/>
          <c:showVal val="0"/>
          <c:showCatName val="0"/>
          <c:showSerName val="0"/>
          <c:showPercent val="0"/>
          <c:showBubbleSize val="0"/>
        </c:dLbls>
        <c:gapWidth val="182"/>
        <c:axId val="610254128"/>
        <c:axId val="610258064"/>
      </c:barChart>
      <c:catAx>
        <c:axId val="6102541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610258064"/>
        <c:crosses val="autoZero"/>
        <c:auto val="1"/>
        <c:lblAlgn val="ctr"/>
        <c:lblOffset val="100"/>
        <c:noMultiLvlLbl val="0"/>
      </c:catAx>
      <c:valAx>
        <c:axId val="610258064"/>
        <c:scaling>
          <c:orientation val="minMax"/>
        </c:scaling>
        <c:delete val="1"/>
        <c:axPos val="b"/>
        <c:numFmt formatCode="#,##0.0" sourceLinked="1"/>
        <c:majorTickMark val="none"/>
        <c:minorTickMark val="none"/>
        <c:tickLblPos val="nextTo"/>
        <c:crossAx val="61025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2932653212096"/>
          <c:y val="8.2200647249190933E-2"/>
          <c:w val="0.81707067346787909"/>
          <c:h val="0.69898651564185543"/>
        </c:manualLayout>
      </c:layout>
      <c:lineChart>
        <c:grouping val="standard"/>
        <c:varyColors val="0"/>
        <c:ser>
          <c:idx val="4"/>
          <c:order val="4"/>
          <c:tx>
            <c:v>צמוד</c:v>
          </c:tx>
          <c:spPr>
            <a:ln w="28575" cap="rnd">
              <a:solidFill>
                <a:schemeClr val="accent6">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גרפים!$C$8:$C$11</c:f>
              <c:strCache>
                <c:ptCount val="4"/>
                <c:pt idx="0">
                  <c:v>29.02.2020</c:v>
                </c:pt>
                <c:pt idx="1">
                  <c:v>31.03.2020</c:v>
                </c:pt>
                <c:pt idx="2">
                  <c:v>06.04.2020</c:v>
                </c:pt>
                <c:pt idx="3">
                  <c:v>20.04.2020</c:v>
                </c:pt>
              </c:strCache>
            </c:strRef>
          </c:cat>
          <c:val>
            <c:numRef>
              <c:f>גרפים!$I$8:$I$11</c:f>
              <c:numCache>
                <c:formatCode>0.00%</c:formatCode>
                <c:ptCount val="4"/>
                <c:pt idx="0">
                  <c:v>2.5987346435875254E-2</c:v>
                </c:pt>
                <c:pt idx="1">
                  <c:v>2.7819422209399345E-2</c:v>
                </c:pt>
                <c:pt idx="2">
                  <c:v>2.9855258483570429E-2</c:v>
                </c:pt>
                <c:pt idx="3">
                  <c:v>3.1766635427245629E-2</c:v>
                </c:pt>
              </c:numCache>
            </c:numRef>
          </c:val>
          <c:smooth val="0"/>
          <c:extLst>
            <c:ext xmlns:c16="http://schemas.microsoft.com/office/drawing/2014/chart" uri="{C3380CC4-5D6E-409C-BE32-E72D297353CC}">
              <c16:uniqueId val="{00000000-8BDF-47E3-AC0D-1901E0DAD423}"/>
            </c:ext>
          </c:extLst>
        </c:ser>
        <c:dLbls>
          <c:dLblPos val="t"/>
          <c:showLegendKey val="0"/>
          <c:showVal val="1"/>
          <c:showCatName val="0"/>
          <c:showSerName val="0"/>
          <c:showPercent val="0"/>
          <c:showBubbleSize val="0"/>
        </c:dLbls>
        <c:smooth val="0"/>
        <c:axId val="407710992"/>
        <c:axId val="407716896"/>
        <c:extLst>
          <c:ext xmlns:c15="http://schemas.microsoft.com/office/drawing/2012/chart" uri="{02D57815-91ED-43cb-92C2-25804820EDAC}">
            <c15:filteredLineSeries>
              <c15:ser>
                <c:idx val="0"/>
                <c:order val="0"/>
                <c:tx>
                  <c:strRef>
                    <c:extLst>
                      <c:ext uri="{02D57815-91ED-43cb-92C2-25804820EDAC}">
                        <c15:formulaRef>
                          <c15:sqref>גרפים!$D$2</c15:sqref>
                        </c15:formulaRef>
                      </c:ext>
                    </c:extLst>
                    <c:strCache>
                      <c:ptCount val="1"/>
                      <c:pt idx="0">
                        <c:v>צרכני</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גרפים!$C$8:$C$11</c15:sqref>
                        </c15:formulaRef>
                      </c:ext>
                    </c:extLst>
                    <c:strCache>
                      <c:ptCount val="4"/>
                      <c:pt idx="0">
                        <c:v>29.02.2020</c:v>
                      </c:pt>
                      <c:pt idx="1">
                        <c:v>31.03.2020</c:v>
                      </c:pt>
                      <c:pt idx="2">
                        <c:v>06.04.2020</c:v>
                      </c:pt>
                      <c:pt idx="3">
                        <c:v>20.04.2020</c:v>
                      </c:pt>
                    </c:strCache>
                  </c:strRef>
                </c:cat>
                <c:val>
                  <c:numRef>
                    <c:extLst>
                      <c:ext uri="{02D57815-91ED-43cb-92C2-25804820EDAC}">
                        <c15:formulaRef>
                          <c15:sqref>גרפים!$D$8:$D$11</c15:sqref>
                        </c15:formulaRef>
                      </c:ext>
                    </c:extLst>
                    <c:numCache>
                      <c:formatCode>0.00%</c:formatCode>
                      <c:ptCount val="4"/>
                      <c:pt idx="0">
                        <c:v>4.984984964618086E-2</c:v>
                      </c:pt>
                      <c:pt idx="1">
                        <c:v>4.8797445268129937E-2</c:v>
                      </c:pt>
                      <c:pt idx="2">
                        <c:v>4.720245759470118E-2</c:v>
                      </c:pt>
                      <c:pt idx="3">
                        <c:v>4.5790226902430134E-2</c:v>
                      </c:pt>
                    </c:numCache>
                  </c:numRef>
                </c:val>
                <c:smooth val="0"/>
                <c:extLst>
                  <c:ext xmlns:c16="http://schemas.microsoft.com/office/drawing/2014/chart" uri="{C3380CC4-5D6E-409C-BE32-E72D297353CC}">
                    <c16:uniqueId val="{00000001-8BDF-47E3-AC0D-1901E0DAD42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גרפים!$E$2</c15:sqref>
                        </c15:formulaRef>
                      </c:ext>
                    </c:extLst>
                    <c:strCache>
                      <c:ptCount val="1"/>
                      <c:pt idx="0">
                        <c:v>דיור</c:v>
                      </c:pt>
                    </c:strCache>
                  </c:strRef>
                </c:tx>
                <c:spPr>
                  <a:ln w="28575" cap="rnd">
                    <a:solidFill>
                      <a:schemeClr val="accent6">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גרפים!$C$8:$C$11</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גרפים!$E$8:$E$11</c15:sqref>
                        </c15:formulaRef>
                      </c:ext>
                    </c:extLst>
                    <c:numCache>
                      <c:formatCode>0.00%</c:formatCode>
                      <c:ptCount val="4"/>
                      <c:pt idx="0">
                        <c:v>2.456523678607981E-2</c:v>
                      </c:pt>
                      <c:pt idx="1">
                        <c:v>2.4828779767908468E-2</c:v>
                      </c:pt>
                      <c:pt idx="2">
                        <c:v>2.5307365063859007E-2</c:v>
                      </c:pt>
                      <c:pt idx="3">
                        <c:v>2.6205910511352175E-2</c:v>
                      </c:pt>
                    </c:numCache>
                  </c:numRef>
                </c:val>
                <c:smooth val="0"/>
                <c:extLst xmlns:c15="http://schemas.microsoft.com/office/drawing/2012/chart">
                  <c:ext xmlns:c16="http://schemas.microsoft.com/office/drawing/2014/chart" uri="{C3380CC4-5D6E-409C-BE32-E72D297353CC}">
                    <c16:uniqueId val="{00000002-8BDF-47E3-AC0D-1901E0DAD42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גרפים!$F$2</c15:sqref>
                        </c15:formulaRef>
                      </c:ext>
                    </c:extLst>
                    <c:strCache>
                      <c:ptCount val="1"/>
                      <c:pt idx="0">
                        <c:v>עסקים קטנים</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גרפים!$C$8:$C$11</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גרפים!$F$8:$F$11</c15:sqref>
                        </c15:formulaRef>
                      </c:ext>
                    </c:extLst>
                    <c:numCache>
                      <c:formatCode>0.00%</c:formatCode>
                      <c:ptCount val="4"/>
                      <c:pt idx="0">
                        <c:v>4.9512144335511613E-2</c:v>
                      </c:pt>
                      <c:pt idx="1">
                        <c:v>5.1380684834857936E-2</c:v>
                      </c:pt>
                      <c:pt idx="2">
                        <c:v>4.9408458662531456E-2</c:v>
                      </c:pt>
                      <c:pt idx="3">
                        <c:v>4.5241473272192724E-2</c:v>
                      </c:pt>
                    </c:numCache>
                  </c:numRef>
                </c:val>
                <c:smooth val="0"/>
                <c:extLst xmlns:c15="http://schemas.microsoft.com/office/drawing/2012/chart">
                  <c:ext xmlns:c16="http://schemas.microsoft.com/office/drawing/2014/chart" uri="{C3380CC4-5D6E-409C-BE32-E72D297353CC}">
                    <c16:uniqueId val="{00000003-8BDF-47E3-AC0D-1901E0DAD42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גרפים!$G$2</c15:sqref>
                        </c15:formulaRef>
                      </c:ext>
                    </c:extLst>
                    <c:strCache>
                      <c:ptCount val="1"/>
                      <c:pt idx="0">
                        <c:v>עסקי מסחרי</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גרפים!$C$8:$C$11</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גרפים!$G$8:$G$11</c15:sqref>
                        </c15:formulaRef>
                      </c:ext>
                    </c:extLst>
                    <c:numCache>
                      <c:formatCode>0.00%</c:formatCode>
                      <c:ptCount val="4"/>
                      <c:pt idx="0">
                        <c:v>2.3610772243083732E-2</c:v>
                      </c:pt>
                      <c:pt idx="1">
                        <c:v>2.4826643205768942E-2</c:v>
                      </c:pt>
                      <c:pt idx="2">
                        <c:v>2.4707340148540136E-2</c:v>
                      </c:pt>
                      <c:pt idx="3">
                        <c:v>2.341627486062095E-2</c:v>
                      </c:pt>
                    </c:numCache>
                  </c:numRef>
                </c:val>
                <c:smooth val="0"/>
                <c:extLst xmlns:c15="http://schemas.microsoft.com/office/drawing/2012/chart">
                  <c:ext xmlns:c16="http://schemas.microsoft.com/office/drawing/2014/chart" uri="{C3380CC4-5D6E-409C-BE32-E72D297353CC}">
                    <c16:uniqueId val="{00000004-8BDF-47E3-AC0D-1901E0DAD423}"/>
                  </c:ext>
                </c:extLst>
              </c15:ser>
            </c15:filteredLineSeries>
          </c:ext>
        </c:extLst>
      </c:lineChart>
      <c:catAx>
        <c:axId val="40771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6896"/>
        <c:crosses val="autoZero"/>
        <c:auto val="1"/>
        <c:lblAlgn val="ctr"/>
        <c:lblOffset val="100"/>
        <c:noMultiLvlLbl val="0"/>
      </c:catAx>
      <c:valAx>
        <c:axId val="407716896"/>
        <c:scaling>
          <c:orientation val="minMax"/>
          <c:max val="6.0000000000000012E-2"/>
          <c:min val="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sz="1400" b="1" dirty="0">
                    <a:latin typeface="David" panose="020E0502060401010101" pitchFamily="34" charset="-79"/>
                    <a:cs typeface="David" panose="020E0502060401010101" pitchFamily="34" charset="-79"/>
                  </a:rPr>
                  <a:t>צמוד</a:t>
                </a:r>
              </a:p>
              <a:p>
                <a:pPr>
                  <a:defRPr/>
                </a:pPr>
                <a:r>
                  <a:rPr lang="he-IL" sz="1400" b="1" dirty="0">
                    <a:latin typeface="David" panose="020E0502060401010101" pitchFamily="34" charset="-79"/>
                    <a:cs typeface="David" panose="020E0502060401010101" pitchFamily="34" charset="-79"/>
                  </a:rPr>
                  <a:t>מדד</a:t>
                </a:r>
              </a:p>
            </c:rich>
          </c:tx>
          <c:layout>
            <c:manualLayout>
              <c:xMode val="edge"/>
              <c:yMode val="edge"/>
              <c:x val="2.3049087011162858E-2"/>
              <c:y val="0.4161100323624595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0992"/>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b="1" dirty="0">
                <a:latin typeface="David" panose="020E0502060401010101" pitchFamily="34" charset="-79"/>
                <a:cs typeface="David" panose="020E0502060401010101" pitchFamily="34" charset="-79"/>
              </a:rPr>
              <a:t>התפתחות שיעור הריבית באשראי</a:t>
            </a:r>
            <a:r>
              <a:rPr lang="he-IL" b="1" baseline="0" dirty="0">
                <a:latin typeface="David" panose="020E0502060401010101" pitchFamily="34" charset="-79"/>
                <a:cs typeface="David" panose="020E0502060401010101" pitchFamily="34" charset="-79"/>
              </a:rPr>
              <a:t> במהלך המשבר - דיור</a:t>
            </a:r>
          </a:p>
          <a:p>
            <a:pPr>
              <a:defRPr/>
            </a:pPr>
            <a:r>
              <a:rPr lang="he-IL" sz="1200" b="0" baseline="0" dirty="0">
                <a:latin typeface="David" panose="020E0502060401010101" pitchFamily="34" charset="-79"/>
                <a:cs typeface="David" panose="020E0502060401010101" pitchFamily="34" charset="-79"/>
              </a:rPr>
              <a:t>מגזר שקלי</a:t>
            </a:r>
            <a:endParaRPr lang="he-IL" sz="1200" b="0" dirty="0">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0.18527648406889927"/>
          <c:y val="0.30540992448759441"/>
          <c:w val="0.81472351593110082"/>
          <c:h val="0.61249244875943909"/>
        </c:manualLayout>
      </c:layout>
      <c:lineChart>
        <c:grouping val="standard"/>
        <c:varyColors val="0"/>
        <c:ser>
          <c:idx val="1"/>
          <c:order val="1"/>
          <c:tx>
            <c:strRef>
              <c:f>גרפים!$E$2</c:f>
              <c:strCache>
                <c:ptCount val="1"/>
                <c:pt idx="0">
                  <c:v>דיור</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גרפים!$C$13:$C$16</c:f>
              <c:strCache>
                <c:ptCount val="4"/>
                <c:pt idx="0">
                  <c:v>29.02.2020</c:v>
                </c:pt>
                <c:pt idx="1">
                  <c:v>31.03.2020</c:v>
                </c:pt>
                <c:pt idx="2">
                  <c:v>06.04.2020</c:v>
                </c:pt>
                <c:pt idx="3">
                  <c:v>20.04.2020</c:v>
                </c:pt>
              </c:strCache>
            </c:strRef>
          </c:cat>
          <c:val>
            <c:numRef>
              <c:f>גרפים!$E$13:$E$16</c:f>
              <c:numCache>
                <c:formatCode>0.00%</c:formatCode>
                <c:ptCount val="4"/>
                <c:pt idx="0">
                  <c:v>2.456523678607981E-2</c:v>
                </c:pt>
                <c:pt idx="1">
                  <c:v>2.4828779767908468E-2</c:v>
                </c:pt>
                <c:pt idx="2">
                  <c:v>2.5307365063859007E-2</c:v>
                </c:pt>
                <c:pt idx="3">
                  <c:v>2.6137417596947217E-2</c:v>
                </c:pt>
              </c:numCache>
            </c:numRef>
          </c:val>
          <c:smooth val="0"/>
          <c:extLst>
            <c:ext xmlns:c16="http://schemas.microsoft.com/office/drawing/2014/chart" uri="{C3380CC4-5D6E-409C-BE32-E72D297353CC}">
              <c16:uniqueId val="{00000000-A644-4DA9-A29C-76DBEEEE3EB7}"/>
            </c:ext>
          </c:extLst>
        </c:ser>
        <c:dLbls>
          <c:dLblPos val="t"/>
          <c:showLegendKey val="0"/>
          <c:showVal val="1"/>
          <c:showCatName val="0"/>
          <c:showSerName val="0"/>
          <c:showPercent val="0"/>
          <c:showBubbleSize val="0"/>
        </c:dLbls>
        <c:smooth val="0"/>
        <c:axId val="407710992"/>
        <c:axId val="407716896"/>
        <c:extLst>
          <c:ext xmlns:c15="http://schemas.microsoft.com/office/drawing/2012/chart" uri="{02D57815-91ED-43cb-92C2-25804820EDAC}">
            <c15:filteredLineSeries>
              <c15:ser>
                <c:idx val="0"/>
                <c:order val="0"/>
                <c:tx>
                  <c:strRef>
                    <c:extLst>
                      <c:ext uri="{02D57815-91ED-43cb-92C2-25804820EDAC}">
                        <c15:formulaRef>
                          <c15:sqref>גרפים!$D$2</c15:sqref>
                        </c15:formulaRef>
                      </c:ext>
                    </c:extLst>
                    <c:strCache>
                      <c:ptCount val="1"/>
                      <c:pt idx="0">
                        <c:v>צרכני</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c:ext uri="{02D57815-91ED-43cb-92C2-25804820EDAC}">
                        <c15:formulaRef>
                          <c15:sqref>גרפים!$D$13:$D$16</c15:sqref>
                        </c15:formulaRef>
                      </c:ext>
                    </c:extLst>
                    <c:numCache>
                      <c:formatCode>0.00%</c:formatCode>
                      <c:ptCount val="4"/>
                      <c:pt idx="0">
                        <c:v>4.984739782902832E-2</c:v>
                      </c:pt>
                      <c:pt idx="1">
                        <c:v>4.8138814038386803E-2</c:v>
                      </c:pt>
                      <c:pt idx="2">
                        <c:v>4.7385405658520015E-2</c:v>
                      </c:pt>
                      <c:pt idx="3">
                        <c:v>4.5695659823885952E-2</c:v>
                      </c:pt>
                    </c:numCache>
                  </c:numRef>
                </c:val>
                <c:smooth val="0"/>
                <c:extLst>
                  <c:ext xmlns:c16="http://schemas.microsoft.com/office/drawing/2014/chart" uri="{C3380CC4-5D6E-409C-BE32-E72D297353CC}">
                    <c16:uniqueId val="{00000001-A644-4DA9-A29C-76DBEEEE3EB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גרפים!$F$2</c15:sqref>
                        </c15:formulaRef>
                      </c:ext>
                    </c:extLst>
                    <c:strCache>
                      <c:ptCount val="1"/>
                      <c:pt idx="0">
                        <c:v>עסקים קטנים</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גרפים!$F$13:$F$16</c15:sqref>
                        </c15:formulaRef>
                      </c:ext>
                    </c:extLst>
                    <c:numCache>
                      <c:formatCode>0.00%</c:formatCode>
                      <c:ptCount val="4"/>
                      <c:pt idx="0">
                        <c:v>4.9959931258373225E-2</c:v>
                      </c:pt>
                      <c:pt idx="1">
                        <c:v>4.8773307588508605E-2</c:v>
                      </c:pt>
                      <c:pt idx="2">
                        <c:v>4.7075434953262447E-2</c:v>
                      </c:pt>
                      <c:pt idx="3">
                        <c:v>4.5241473272192724E-2</c:v>
                      </c:pt>
                    </c:numCache>
                  </c:numRef>
                </c:val>
                <c:smooth val="0"/>
                <c:extLst xmlns:c15="http://schemas.microsoft.com/office/drawing/2012/chart">
                  <c:ext xmlns:c16="http://schemas.microsoft.com/office/drawing/2014/chart" uri="{C3380CC4-5D6E-409C-BE32-E72D297353CC}">
                    <c16:uniqueId val="{00000002-A644-4DA9-A29C-76DBEEEE3EB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גרפים!$G$2</c15:sqref>
                        </c15:formulaRef>
                      </c:ext>
                    </c:extLst>
                    <c:strCache>
                      <c:ptCount val="1"/>
                      <c:pt idx="0">
                        <c:v>עסקי מסחרי</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גרפים!$G$13:$G$16</c15:sqref>
                        </c15:formulaRef>
                      </c:ext>
                    </c:extLst>
                    <c:numCache>
                      <c:formatCode>0.00%</c:formatCode>
                      <c:ptCount val="4"/>
                      <c:pt idx="0">
                        <c:v>2.3610772243083732E-2</c:v>
                      </c:pt>
                      <c:pt idx="1">
                        <c:v>2.4322387167034991E-2</c:v>
                      </c:pt>
                      <c:pt idx="2">
                        <c:v>2.5867829913654536E-2</c:v>
                      </c:pt>
                      <c:pt idx="3">
                        <c:v>2.341627486062095E-2</c:v>
                      </c:pt>
                    </c:numCache>
                  </c:numRef>
                </c:val>
                <c:smooth val="0"/>
                <c:extLst xmlns:c15="http://schemas.microsoft.com/office/drawing/2012/chart">
                  <c:ext xmlns:c16="http://schemas.microsoft.com/office/drawing/2014/chart" uri="{C3380CC4-5D6E-409C-BE32-E72D297353CC}">
                    <c16:uniqueId val="{00000003-A644-4DA9-A29C-76DBEEEE3EB7}"/>
                  </c:ext>
                </c:extLst>
              </c15:ser>
            </c15:filteredLineSeries>
          </c:ext>
        </c:extLst>
      </c:lineChart>
      <c:catAx>
        <c:axId val="407710992"/>
        <c:scaling>
          <c:orientation val="minMax"/>
        </c:scaling>
        <c:delete val="1"/>
        <c:axPos val="b"/>
        <c:numFmt formatCode="General" sourceLinked="1"/>
        <c:majorTickMark val="none"/>
        <c:minorTickMark val="none"/>
        <c:tickLblPos val="nextTo"/>
        <c:crossAx val="407716896"/>
        <c:crosses val="autoZero"/>
        <c:auto val="1"/>
        <c:lblAlgn val="ctr"/>
        <c:lblOffset val="100"/>
        <c:noMultiLvlLbl val="0"/>
      </c:catAx>
      <c:valAx>
        <c:axId val="407716896"/>
        <c:scaling>
          <c:orientation val="minMax"/>
          <c:max val="6.0000000000000012E-2"/>
          <c:min val="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sz="1400" b="1" i="0" baseline="0" dirty="0">
                    <a:effectLst/>
                    <a:latin typeface="David" panose="020E0502060401010101" pitchFamily="34" charset="-79"/>
                    <a:cs typeface="David" panose="020E0502060401010101" pitchFamily="34" charset="-79"/>
                  </a:rPr>
                  <a:t>מגזר</a:t>
                </a:r>
                <a:endParaRPr lang="he-IL" sz="1400" dirty="0">
                  <a:effectLst/>
                  <a:latin typeface="David" panose="020E0502060401010101" pitchFamily="34" charset="-79"/>
                  <a:cs typeface="David" panose="020E0502060401010101" pitchFamily="34" charset="-79"/>
                </a:endParaRPr>
              </a:p>
              <a:p>
                <a:pPr>
                  <a:defRPr/>
                </a:pPr>
                <a:r>
                  <a:rPr lang="he-IL" sz="1400" b="1" i="0" baseline="0" dirty="0">
                    <a:effectLst/>
                    <a:latin typeface="David" panose="020E0502060401010101" pitchFamily="34" charset="-79"/>
                    <a:cs typeface="David" panose="020E0502060401010101" pitchFamily="34" charset="-79"/>
                  </a:rPr>
                  <a:t>לא צמוד</a:t>
                </a:r>
                <a:endParaRPr lang="he-IL" sz="1400" dirty="0">
                  <a:effectLst/>
                  <a:latin typeface="David" panose="020E0502060401010101" pitchFamily="34" charset="-79"/>
                  <a:cs typeface="David" panose="020E0502060401010101" pitchFamily="34" charset="-79"/>
                </a:endParaRPr>
              </a:p>
            </c:rich>
          </c:tx>
          <c:layout>
            <c:manualLayout>
              <c:xMode val="edge"/>
              <c:yMode val="edge"/>
              <c:x val="1.8307828786870704E-3"/>
              <c:y val="0.4112637540453075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0992"/>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b="1" dirty="0">
                <a:latin typeface="David" panose="020E0502060401010101" pitchFamily="34" charset="-79"/>
                <a:cs typeface="David" panose="020E0502060401010101" pitchFamily="34" charset="-79"/>
              </a:rPr>
              <a:t>התפתחות שיעור</a:t>
            </a:r>
            <a:r>
              <a:rPr lang="he-IL" b="1" baseline="0"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הריבית באשראי</a:t>
            </a:r>
            <a:r>
              <a:rPr lang="he-IL" b="1" baseline="0" dirty="0">
                <a:latin typeface="David" panose="020E0502060401010101" pitchFamily="34" charset="-79"/>
                <a:cs typeface="David" panose="020E0502060401010101" pitchFamily="34" charset="-79"/>
              </a:rPr>
              <a:t> במהלך המשבר</a:t>
            </a:r>
          </a:p>
          <a:p>
            <a:pPr>
              <a:defRPr/>
            </a:pPr>
            <a:r>
              <a:rPr lang="he-IL" sz="1200" b="0" baseline="0" dirty="0">
                <a:latin typeface="David" panose="020E0502060401010101" pitchFamily="34" charset="-79"/>
                <a:cs typeface="David" panose="020E0502060401010101" pitchFamily="34" charset="-79"/>
              </a:rPr>
              <a:t>מגזר שקלי לא צמוד</a:t>
            </a:r>
            <a:endParaRPr lang="he-IL" sz="1200" b="0" dirty="0">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0.20086161011310713"/>
          <c:y val="0.30540992448759441"/>
          <c:w val="0.79679123235011462"/>
          <c:h val="0.61238942826321463"/>
        </c:manualLayout>
      </c:layout>
      <c:lineChart>
        <c:grouping val="standard"/>
        <c:varyColors val="0"/>
        <c:ser>
          <c:idx val="3"/>
          <c:order val="3"/>
          <c:tx>
            <c:strRef>
              <c:f>גרפים!$G$2</c:f>
              <c:strCache>
                <c:ptCount val="1"/>
                <c:pt idx="0">
                  <c:v>עסקי מסחרי</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גרפים!$C$13:$C$16</c:f>
              <c:strCache>
                <c:ptCount val="4"/>
                <c:pt idx="0">
                  <c:v>29.02.2020</c:v>
                </c:pt>
                <c:pt idx="1">
                  <c:v>31.03.2020</c:v>
                </c:pt>
                <c:pt idx="2">
                  <c:v>06.04.2020</c:v>
                </c:pt>
                <c:pt idx="3">
                  <c:v>20.04.2020</c:v>
                </c:pt>
              </c:strCache>
            </c:strRef>
          </c:cat>
          <c:val>
            <c:numRef>
              <c:f>גרפים!$G$13:$G$16</c:f>
              <c:numCache>
                <c:formatCode>0.00%</c:formatCode>
                <c:ptCount val="4"/>
                <c:pt idx="0">
                  <c:v>2.3610772243083732E-2</c:v>
                </c:pt>
                <c:pt idx="1">
                  <c:v>2.4322387167034991E-2</c:v>
                </c:pt>
                <c:pt idx="2">
                  <c:v>2.5867829913654536E-2</c:v>
                </c:pt>
                <c:pt idx="3">
                  <c:v>2.341627486062095E-2</c:v>
                </c:pt>
              </c:numCache>
            </c:numRef>
          </c:val>
          <c:smooth val="0"/>
          <c:extLst>
            <c:ext xmlns:c16="http://schemas.microsoft.com/office/drawing/2014/chart" uri="{C3380CC4-5D6E-409C-BE32-E72D297353CC}">
              <c16:uniqueId val="{00000000-0EAB-43B8-9A3A-D8FD9CB6F66D}"/>
            </c:ext>
          </c:extLst>
        </c:ser>
        <c:dLbls>
          <c:showLegendKey val="0"/>
          <c:showVal val="0"/>
          <c:showCatName val="0"/>
          <c:showSerName val="0"/>
          <c:showPercent val="0"/>
          <c:showBubbleSize val="0"/>
        </c:dLbls>
        <c:smooth val="0"/>
        <c:axId val="407710992"/>
        <c:axId val="407716896"/>
        <c:extLst>
          <c:ext xmlns:c15="http://schemas.microsoft.com/office/drawing/2012/chart" uri="{02D57815-91ED-43cb-92C2-25804820EDAC}">
            <c15:filteredLineSeries>
              <c15:ser>
                <c:idx val="0"/>
                <c:order val="0"/>
                <c:tx>
                  <c:strRef>
                    <c:extLst>
                      <c:ext uri="{02D57815-91ED-43cb-92C2-25804820EDAC}">
                        <c15:formulaRef>
                          <c15:sqref>גרפים!$D$2</c15:sqref>
                        </c15:formulaRef>
                      </c:ext>
                    </c:extLst>
                    <c:strCache>
                      <c:ptCount val="1"/>
                      <c:pt idx="0">
                        <c:v>צרכני</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c:ext uri="{02D57815-91ED-43cb-92C2-25804820EDAC}">
                        <c15:formulaRef>
                          <c15:sqref>גרפים!$D$13:$D$16</c15:sqref>
                        </c15:formulaRef>
                      </c:ext>
                    </c:extLst>
                    <c:numCache>
                      <c:formatCode>0.00%</c:formatCode>
                      <c:ptCount val="4"/>
                      <c:pt idx="0">
                        <c:v>4.984739782902832E-2</c:v>
                      </c:pt>
                      <c:pt idx="1">
                        <c:v>4.8138814038386803E-2</c:v>
                      </c:pt>
                      <c:pt idx="2">
                        <c:v>4.7385405658520015E-2</c:v>
                      </c:pt>
                      <c:pt idx="3">
                        <c:v>4.5695659823885952E-2</c:v>
                      </c:pt>
                    </c:numCache>
                  </c:numRef>
                </c:val>
                <c:smooth val="0"/>
                <c:extLst>
                  <c:ext xmlns:c16="http://schemas.microsoft.com/office/drawing/2014/chart" uri="{C3380CC4-5D6E-409C-BE32-E72D297353CC}">
                    <c16:uniqueId val="{00000001-0EAB-43B8-9A3A-D8FD9CB6F66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גרפים!$E$2</c15:sqref>
                        </c15:formulaRef>
                      </c:ext>
                    </c:extLst>
                    <c:strCache>
                      <c:ptCount val="1"/>
                      <c:pt idx="0">
                        <c:v>דיור</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גרפים!$E$13:$E$16</c15:sqref>
                        </c15:formulaRef>
                      </c:ext>
                    </c:extLst>
                    <c:numCache>
                      <c:formatCode>0.00%</c:formatCode>
                      <c:ptCount val="4"/>
                      <c:pt idx="0">
                        <c:v>2.456523678607981E-2</c:v>
                      </c:pt>
                      <c:pt idx="1">
                        <c:v>2.4828779767908468E-2</c:v>
                      </c:pt>
                      <c:pt idx="2">
                        <c:v>2.5307365063859007E-2</c:v>
                      </c:pt>
                      <c:pt idx="3">
                        <c:v>2.6137417596947217E-2</c:v>
                      </c:pt>
                    </c:numCache>
                  </c:numRef>
                </c:val>
                <c:smooth val="0"/>
                <c:extLst xmlns:c15="http://schemas.microsoft.com/office/drawing/2012/chart">
                  <c:ext xmlns:c16="http://schemas.microsoft.com/office/drawing/2014/chart" uri="{C3380CC4-5D6E-409C-BE32-E72D297353CC}">
                    <c16:uniqueId val="{00000002-0EAB-43B8-9A3A-D8FD9CB6F66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גרפים!$F$2</c15:sqref>
                        </c15:formulaRef>
                      </c:ext>
                    </c:extLst>
                    <c:strCache>
                      <c:ptCount val="1"/>
                      <c:pt idx="0">
                        <c:v>עסקים קטנים</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גרפים!$F$13:$F$16</c15:sqref>
                        </c15:formulaRef>
                      </c:ext>
                    </c:extLst>
                    <c:numCache>
                      <c:formatCode>0.00%</c:formatCode>
                      <c:ptCount val="4"/>
                      <c:pt idx="0">
                        <c:v>4.9959931258373225E-2</c:v>
                      </c:pt>
                      <c:pt idx="1">
                        <c:v>4.8773307588508605E-2</c:v>
                      </c:pt>
                      <c:pt idx="2">
                        <c:v>4.7075434953262447E-2</c:v>
                      </c:pt>
                      <c:pt idx="3">
                        <c:v>4.5241473272192724E-2</c:v>
                      </c:pt>
                    </c:numCache>
                  </c:numRef>
                </c:val>
                <c:smooth val="0"/>
                <c:extLst xmlns:c15="http://schemas.microsoft.com/office/drawing/2012/chart">
                  <c:ext xmlns:c16="http://schemas.microsoft.com/office/drawing/2014/chart" uri="{C3380CC4-5D6E-409C-BE32-E72D297353CC}">
                    <c16:uniqueId val="{00000003-0EAB-43B8-9A3A-D8FD9CB6F66D}"/>
                  </c:ext>
                </c:extLst>
              </c15:ser>
            </c15:filteredLineSeries>
          </c:ext>
        </c:extLst>
      </c:lineChart>
      <c:catAx>
        <c:axId val="407710992"/>
        <c:scaling>
          <c:orientation val="minMax"/>
        </c:scaling>
        <c:delete val="1"/>
        <c:axPos val="b"/>
        <c:numFmt formatCode="General" sourceLinked="1"/>
        <c:majorTickMark val="none"/>
        <c:minorTickMark val="none"/>
        <c:tickLblPos val="nextTo"/>
        <c:crossAx val="407716896"/>
        <c:crosses val="autoZero"/>
        <c:auto val="1"/>
        <c:lblAlgn val="ctr"/>
        <c:lblOffset val="100"/>
        <c:noMultiLvlLbl val="0"/>
      </c:catAx>
      <c:valAx>
        <c:axId val="407716896"/>
        <c:scaling>
          <c:orientation val="minMax"/>
          <c:max val="6.0000000000000012E-2"/>
          <c:min val="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sz="1400" b="1" dirty="0">
                    <a:latin typeface="David" panose="020E0502060401010101" pitchFamily="34" charset="-79"/>
                    <a:cs typeface="David" panose="020E0502060401010101" pitchFamily="34" charset="-79"/>
                  </a:rPr>
                  <a:t>עסקי</a:t>
                </a:r>
              </a:p>
              <a:p>
                <a:pPr>
                  <a:defRPr/>
                </a:pPr>
                <a:r>
                  <a:rPr lang="he-IL" sz="1400" b="1" dirty="0">
                    <a:latin typeface="David" panose="020E0502060401010101" pitchFamily="34" charset="-79"/>
                    <a:cs typeface="David" panose="020E0502060401010101" pitchFamily="34" charset="-79"/>
                  </a:rPr>
                  <a:t>מסחרי</a:t>
                </a:r>
              </a:p>
            </c:rich>
          </c:tx>
          <c:layout>
            <c:manualLayout>
              <c:xMode val="edge"/>
              <c:yMode val="edge"/>
              <c:x val="0"/>
              <c:y val="0.43161920172599777"/>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0992"/>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83577289864715"/>
          <c:y val="9.0245478036175705E-2"/>
          <c:w val="0.79816422710135282"/>
          <c:h val="0.81950904392764856"/>
        </c:manualLayout>
      </c:layout>
      <c:lineChart>
        <c:grouping val="standard"/>
        <c:varyColors val="0"/>
        <c:ser>
          <c:idx val="0"/>
          <c:order val="0"/>
          <c:tx>
            <c:strRef>
              <c:f>גרפים!$D$2</c:f>
              <c:strCache>
                <c:ptCount val="1"/>
                <c:pt idx="0">
                  <c:v>צרכני</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גרפים!$C$13:$C$16</c:f>
              <c:strCache>
                <c:ptCount val="4"/>
                <c:pt idx="0">
                  <c:v>29.02.2020</c:v>
                </c:pt>
                <c:pt idx="1">
                  <c:v>31.03.2020</c:v>
                </c:pt>
                <c:pt idx="2">
                  <c:v>06.04.2020</c:v>
                </c:pt>
                <c:pt idx="3">
                  <c:v>20.04.2020</c:v>
                </c:pt>
              </c:strCache>
            </c:strRef>
          </c:cat>
          <c:val>
            <c:numRef>
              <c:f>גרפים!$D$13:$D$16</c:f>
              <c:numCache>
                <c:formatCode>0.00%</c:formatCode>
                <c:ptCount val="4"/>
                <c:pt idx="0">
                  <c:v>4.984739782902832E-2</c:v>
                </c:pt>
                <c:pt idx="1">
                  <c:v>4.8138814038386803E-2</c:v>
                </c:pt>
                <c:pt idx="2">
                  <c:v>4.7385405658520015E-2</c:v>
                </c:pt>
                <c:pt idx="3">
                  <c:v>4.5695659823885952E-2</c:v>
                </c:pt>
              </c:numCache>
            </c:numRef>
          </c:val>
          <c:smooth val="0"/>
          <c:extLst>
            <c:ext xmlns:c16="http://schemas.microsoft.com/office/drawing/2014/chart" uri="{C3380CC4-5D6E-409C-BE32-E72D297353CC}">
              <c16:uniqueId val="{00000000-7C5D-4899-8D76-BDAC01DA0838}"/>
            </c:ext>
          </c:extLst>
        </c:ser>
        <c:dLbls>
          <c:dLblPos val="t"/>
          <c:showLegendKey val="0"/>
          <c:showVal val="1"/>
          <c:showCatName val="0"/>
          <c:showSerName val="0"/>
          <c:showPercent val="0"/>
          <c:showBubbleSize val="0"/>
        </c:dLbls>
        <c:smooth val="0"/>
        <c:axId val="407710992"/>
        <c:axId val="407716896"/>
        <c:extLst>
          <c:ext xmlns:c15="http://schemas.microsoft.com/office/drawing/2012/chart" uri="{02D57815-91ED-43cb-92C2-25804820EDAC}">
            <c15:filteredLineSeries>
              <c15:ser>
                <c:idx val="1"/>
                <c:order val="1"/>
                <c:tx>
                  <c:strRef>
                    <c:extLst>
                      <c:ext uri="{02D57815-91ED-43cb-92C2-25804820EDAC}">
                        <c15:formulaRef>
                          <c15:sqref>גרפים!$E$2</c15:sqref>
                        </c15:formulaRef>
                      </c:ext>
                    </c:extLst>
                    <c:strCache>
                      <c:ptCount val="1"/>
                      <c:pt idx="0">
                        <c:v>דיור</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c:ext uri="{02D57815-91ED-43cb-92C2-25804820EDAC}">
                        <c15:formulaRef>
                          <c15:sqref>גרפים!$E$13:$E$16</c15:sqref>
                        </c15:formulaRef>
                      </c:ext>
                    </c:extLst>
                    <c:numCache>
                      <c:formatCode>0.00%</c:formatCode>
                      <c:ptCount val="4"/>
                      <c:pt idx="0">
                        <c:v>2.456523678607981E-2</c:v>
                      </c:pt>
                      <c:pt idx="1">
                        <c:v>2.4828779767908468E-2</c:v>
                      </c:pt>
                      <c:pt idx="2">
                        <c:v>2.5307365063859007E-2</c:v>
                      </c:pt>
                      <c:pt idx="3">
                        <c:v>2.6137417596947217E-2</c:v>
                      </c:pt>
                    </c:numCache>
                  </c:numRef>
                </c:val>
                <c:smooth val="0"/>
                <c:extLst>
                  <c:ext xmlns:c16="http://schemas.microsoft.com/office/drawing/2014/chart" uri="{C3380CC4-5D6E-409C-BE32-E72D297353CC}">
                    <c16:uniqueId val="{00000001-7C5D-4899-8D76-BDAC01DA083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גרפים!$F$2</c15:sqref>
                        </c15:formulaRef>
                      </c:ext>
                    </c:extLst>
                    <c:strCache>
                      <c:ptCount val="1"/>
                      <c:pt idx="0">
                        <c:v>עסקים קטנים</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גרפים!$F$13:$F$16</c15:sqref>
                        </c15:formulaRef>
                      </c:ext>
                    </c:extLst>
                    <c:numCache>
                      <c:formatCode>0.00%</c:formatCode>
                      <c:ptCount val="4"/>
                      <c:pt idx="0">
                        <c:v>4.9959931258373225E-2</c:v>
                      </c:pt>
                      <c:pt idx="1">
                        <c:v>4.8773307588508605E-2</c:v>
                      </c:pt>
                      <c:pt idx="2">
                        <c:v>4.7075434953262447E-2</c:v>
                      </c:pt>
                      <c:pt idx="3">
                        <c:v>4.5241473272192724E-2</c:v>
                      </c:pt>
                    </c:numCache>
                  </c:numRef>
                </c:val>
                <c:smooth val="0"/>
                <c:extLst xmlns:c15="http://schemas.microsoft.com/office/drawing/2012/chart">
                  <c:ext xmlns:c16="http://schemas.microsoft.com/office/drawing/2014/chart" uri="{C3380CC4-5D6E-409C-BE32-E72D297353CC}">
                    <c16:uniqueId val="{00000002-7C5D-4899-8D76-BDAC01DA083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גרפים!$G$2</c15:sqref>
                        </c15:formulaRef>
                      </c:ext>
                    </c:extLst>
                    <c:strCache>
                      <c:ptCount val="1"/>
                      <c:pt idx="0">
                        <c:v>עסקי מסחרי</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גרפים!$G$13:$G$16</c15:sqref>
                        </c15:formulaRef>
                      </c:ext>
                    </c:extLst>
                    <c:numCache>
                      <c:formatCode>0.00%</c:formatCode>
                      <c:ptCount val="4"/>
                      <c:pt idx="0">
                        <c:v>2.3610772243083732E-2</c:v>
                      </c:pt>
                      <c:pt idx="1">
                        <c:v>2.4322387167034991E-2</c:v>
                      </c:pt>
                      <c:pt idx="2">
                        <c:v>2.5867829913654536E-2</c:v>
                      </c:pt>
                      <c:pt idx="3">
                        <c:v>2.341627486062095E-2</c:v>
                      </c:pt>
                    </c:numCache>
                  </c:numRef>
                </c:val>
                <c:smooth val="0"/>
                <c:extLst xmlns:c15="http://schemas.microsoft.com/office/drawing/2012/chart">
                  <c:ext xmlns:c16="http://schemas.microsoft.com/office/drawing/2014/chart" uri="{C3380CC4-5D6E-409C-BE32-E72D297353CC}">
                    <c16:uniqueId val="{00000003-7C5D-4899-8D76-BDAC01DA0838}"/>
                  </c:ext>
                </c:extLst>
              </c15:ser>
            </c15:filteredLineSeries>
          </c:ext>
        </c:extLst>
      </c:lineChart>
      <c:catAx>
        <c:axId val="407710992"/>
        <c:scaling>
          <c:orientation val="minMax"/>
        </c:scaling>
        <c:delete val="1"/>
        <c:axPos val="b"/>
        <c:numFmt formatCode="General" sourceLinked="1"/>
        <c:majorTickMark val="none"/>
        <c:minorTickMark val="none"/>
        <c:tickLblPos val="nextTo"/>
        <c:crossAx val="407716896"/>
        <c:crosses val="autoZero"/>
        <c:auto val="1"/>
        <c:lblAlgn val="ctr"/>
        <c:lblOffset val="100"/>
        <c:noMultiLvlLbl val="0"/>
      </c:catAx>
      <c:valAx>
        <c:axId val="407716896"/>
        <c:scaling>
          <c:orientation val="minMax"/>
          <c:min val="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sz="1400" b="1" dirty="0">
                    <a:latin typeface="David" panose="020E0502060401010101" pitchFamily="34" charset="-79"/>
                    <a:cs typeface="David" panose="020E0502060401010101" pitchFamily="34" charset="-79"/>
                  </a:rPr>
                  <a:t>צרכני</a:t>
                </a:r>
              </a:p>
            </c:rich>
          </c:tx>
          <c:layout>
            <c:manualLayout>
              <c:xMode val="edge"/>
              <c:yMode val="edge"/>
              <c:x val="0"/>
              <c:y val="0.4557997416020671"/>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0992"/>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0658682634732"/>
          <c:y val="9.0070921985815608E-2"/>
          <c:w val="0.79125194056331782"/>
          <c:h val="0.73021335697399525"/>
        </c:manualLayout>
      </c:layout>
      <c:lineChart>
        <c:grouping val="standard"/>
        <c:varyColors val="0"/>
        <c:ser>
          <c:idx val="2"/>
          <c:order val="2"/>
          <c:tx>
            <c:strRef>
              <c:f>גרפים!$F$2</c:f>
              <c:strCache>
                <c:ptCount val="1"/>
                <c:pt idx="0">
                  <c:v>עסקים קטנים</c:v>
                </c:pt>
              </c:strCache>
            </c:strRef>
          </c:tx>
          <c:spPr>
            <a:ln w="28575" cap="rnd">
              <a:solidFill>
                <a:srgbClr val="CCCC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גרפים!$C$13:$C$16</c:f>
              <c:strCache>
                <c:ptCount val="4"/>
                <c:pt idx="0">
                  <c:v>29.02.2020</c:v>
                </c:pt>
                <c:pt idx="1">
                  <c:v>31.03.2020</c:v>
                </c:pt>
                <c:pt idx="2">
                  <c:v>06.04.2020</c:v>
                </c:pt>
                <c:pt idx="3">
                  <c:v>20.04.2020</c:v>
                </c:pt>
              </c:strCache>
            </c:strRef>
          </c:cat>
          <c:val>
            <c:numRef>
              <c:f>גרפים!$F$13:$F$16</c:f>
              <c:numCache>
                <c:formatCode>0.00%</c:formatCode>
                <c:ptCount val="4"/>
                <c:pt idx="0">
                  <c:v>4.9959931258373225E-2</c:v>
                </c:pt>
                <c:pt idx="1">
                  <c:v>4.8773307588508605E-2</c:v>
                </c:pt>
                <c:pt idx="2">
                  <c:v>4.7075434953262447E-2</c:v>
                </c:pt>
                <c:pt idx="3">
                  <c:v>4.5241473272192724E-2</c:v>
                </c:pt>
              </c:numCache>
            </c:numRef>
          </c:val>
          <c:smooth val="0"/>
          <c:extLst>
            <c:ext xmlns:c16="http://schemas.microsoft.com/office/drawing/2014/chart" uri="{C3380CC4-5D6E-409C-BE32-E72D297353CC}">
              <c16:uniqueId val="{00000000-08AD-448C-B6C0-08403CC76A2C}"/>
            </c:ext>
          </c:extLst>
        </c:ser>
        <c:dLbls>
          <c:showLegendKey val="0"/>
          <c:showVal val="0"/>
          <c:showCatName val="0"/>
          <c:showSerName val="0"/>
          <c:showPercent val="0"/>
          <c:showBubbleSize val="0"/>
        </c:dLbls>
        <c:smooth val="0"/>
        <c:axId val="407710992"/>
        <c:axId val="407716896"/>
        <c:extLst>
          <c:ext xmlns:c15="http://schemas.microsoft.com/office/drawing/2012/chart" uri="{02D57815-91ED-43cb-92C2-25804820EDAC}">
            <c15:filteredLineSeries>
              <c15:ser>
                <c:idx val="0"/>
                <c:order val="0"/>
                <c:tx>
                  <c:strRef>
                    <c:extLst>
                      <c:ext uri="{02D57815-91ED-43cb-92C2-25804820EDAC}">
                        <c15:formulaRef>
                          <c15:sqref>גרפים!$D$2</c15:sqref>
                        </c15:formulaRef>
                      </c:ext>
                    </c:extLst>
                    <c:strCache>
                      <c:ptCount val="1"/>
                      <c:pt idx="0">
                        <c:v>צרכני</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c:ext uri="{02D57815-91ED-43cb-92C2-25804820EDAC}">
                        <c15:formulaRef>
                          <c15:sqref>גרפים!$D$13:$D$16</c15:sqref>
                        </c15:formulaRef>
                      </c:ext>
                    </c:extLst>
                    <c:numCache>
                      <c:formatCode>0.00%</c:formatCode>
                      <c:ptCount val="4"/>
                      <c:pt idx="0">
                        <c:v>4.984739782902832E-2</c:v>
                      </c:pt>
                      <c:pt idx="1">
                        <c:v>4.8138814038386803E-2</c:v>
                      </c:pt>
                      <c:pt idx="2">
                        <c:v>4.7385405658520015E-2</c:v>
                      </c:pt>
                      <c:pt idx="3">
                        <c:v>4.5695659823885952E-2</c:v>
                      </c:pt>
                    </c:numCache>
                  </c:numRef>
                </c:val>
                <c:smooth val="0"/>
                <c:extLst>
                  <c:ext xmlns:c16="http://schemas.microsoft.com/office/drawing/2014/chart" uri="{C3380CC4-5D6E-409C-BE32-E72D297353CC}">
                    <c16:uniqueId val="{00000001-08AD-448C-B6C0-08403CC76A2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גרפים!$E$2</c15:sqref>
                        </c15:formulaRef>
                      </c:ext>
                    </c:extLst>
                    <c:strCache>
                      <c:ptCount val="1"/>
                      <c:pt idx="0">
                        <c:v>דיור</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גרפים!$E$13:$E$16</c15:sqref>
                        </c15:formulaRef>
                      </c:ext>
                    </c:extLst>
                    <c:numCache>
                      <c:formatCode>0.00%</c:formatCode>
                      <c:ptCount val="4"/>
                      <c:pt idx="0">
                        <c:v>2.456523678607981E-2</c:v>
                      </c:pt>
                      <c:pt idx="1">
                        <c:v>2.4828779767908468E-2</c:v>
                      </c:pt>
                      <c:pt idx="2">
                        <c:v>2.5307365063859007E-2</c:v>
                      </c:pt>
                      <c:pt idx="3">
                        <c:v>2.6137417596947217E-2</c:v>
                      </c:pt>
                    </c:numCache>
                  </c:numRef>
                </c:val>
                <c:smooth val="0"/>
                <c:extLst xmlns:c15="http://schemas.microsoft.com/office/drawing/2012/chart">
                  <c:ext xmlns:c16="http://schemas.microsoft.com/office/drawing/2014/chart" uri="{C3380CC4-5D6E-409C-BE32-E72D297353CC}">
                    <c16:uniqueId val="{00000002-08AD-448C-B6C0-08403CC76A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גרפים!$G$2</c15:sqref>
                        </c15:formulaRef>
                      </c:ext>
                    </c:extLst>
                    <c:strCache>
                      <c:ptCount val="1"/>
                      <c:pt idx="0">
                        <c:v>עסקי מסחרי</c:v>
                      </c:pt>
                    </c:strCache>
                  </c:strRef>
                </c:tx>
                <c:spPr>
                  <a:ln w="28575" cap="rnd">
                    <a:solidFill>
                      <a:srgbClr val="FFC000"/>
                    </a:solidFill>
                    <a:round/>
                  </a:ln>
                  <a:effectLst/>
                </c:spPr>
                <c:marker>
                  <c:symbol val="none"/>
                </c:marker>
                <c:cat>
                  <c:strRef>
                    <c:extLst xmlns:c15="http://schemas.microsoft.com/office/drawing/2012/chart">
                      <c:ext xmlns:c15="http://schemas.microsoft.com/office/drawing/2012/chart" uri="{02D57815-91ED-43cb-92C2-25804820EDAC}">
                        <c15:formulaRef>
                          <c15:sqref>גרפים!$C$13:$C$16</c15:sqref>
                        </c15:formulaRef>
                      </c:ext>
                    </c:extLst>
                    <c:strCache>
                      <c:ptCount val="4"/>
                      <c:pt idx="0">
                        <c:v>29.02.2020</c:v>
                      </c:pt>
                      <c:pt idx="1">
                        <c:v>31.03.2020</c:v>
                      </c:pt>
                      <c:pt idx="2">
                        <c:v>06.04.2020</c:v>
                      </c:pt>
                      <c:pt idx="3">
                        <c:v>20.04.2020</c:v>
                      </c:pt>
                    </c:strCache>
                  </c:strRef>
                </c:cat>
                <c:val>
                  <c:numRef>
                    <c:extLst xmlns:c15="http://schemas.microsoft.com/office/drawing/2012/chart">
                      <c:ext xmlns:c15="http://schemas.microsoft.com/office/drawing/2012/chart" uri="{02D57815-91ED-43cb-92C2-25804820EDAC}">
                        <c15:formulaRef>
                          <c15:sqref>גרפים!$G$13:$G$16</c15:sqref>
                        </c15:formulaRef>
                      </c:ext>
                    </c:extLst>
                    <c:numCache>
                      <c:formatCode>0.00%</c:formatCode>
                      <c:ptCount val="4"/>
                      <c:pt idx="0">
                        <c:v>2.3610772243083732E-2</c:v>
                      </c:pt>
                      <c:pt idx="1">
                        <c:v>2.4322387167034991E-2</c:v>
                      </c:pt>
                      <c:pt idx="2">
                        <c:v>2.5867829913654536E-2</c:v>
                      </c:pt>
                      <c:pt idx="3">
                        <c:v>2.341627486062095E-2</c:v>
                      </c:pt>
                    </c:numCache>
                  </c:numRef>
                </c:val>
                <c:smooth val="0"/>
                <c:extLst xmlns:c15="http://schemas.microsoft.com/office/drawing/2012/chart">
                  <c:ext xmlns:c16="http://schemas.microsoft.com/office/drawing/2014/chart" uri="{C3380CC4-5D6E-409C-BE32-E72D297353CC}">
                    <c16:uniqueId val="{00000003-08AD-448C-B6C0-08403CC76A2C}"/>
                  </c:ext>
                </c:extLst>
              </c15:ser>
            </c15:filteredLineSeries>
          </c:ext>
        </c:extLst>
      </c:lineChart>
      <c:catAx>
        <c:axId val="40771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6896"/>
        <c:crosses val="autoZero"/>
        <c:auto val="1"/>
        <c:lblAlgn val="ctr"/>
        <c:lblOffset val="100"/>
        <c:noMultiLvlLbl val="0"/>
      </c:catAx>
      <c:valAx>
        <c:axId val="407716896"/>
        <c:scaling>
          <c:orientation val="minMax"/>
          <c:min val="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sz="1400" b="1" dirty="0">
                    <a:latin typeface="David" panose="020E0502060401010101" pitchFamily="34" charset="-79"/>
                    <a:cs typeface="David" panose="020E0502060401010101" pitchFamily="34" charset="-79"/>
                  </a:rPr>
                  <a:t>עסקים</a:t>
                </a:r>
              </a:p>
              <a:p>
                <a:pPr>
                  <a:defRPr/>
                </a:pPr>
                <a:r>
                  <a:rPr lang="he-IL" sz="1400" b="1" dirty="0">
                    <a:latin typeface="David" panose="020E0502060401010101" pitchFamily="34" charset="-79"/>
                    <a:cs typeface="David" panose="020E0502060401010101" pitchFamily="34" charset="-79"/>
                  </a:rPr>
                  <a:t>קטנים</a:t>
                </a:r>
              </a:p>
            </c:rich>
          </c:tx>
          <c:layout>
            <c:manualLayout>
              <c:xMode val="edge"/>
              <c:yMode val="edge"/>
              <c:x val="0"/>
              <c:y val="0.40807801418439715"/>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407710992"/>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937" y="0"/>
            <a:ext cx="3037463" cy="465409"/>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616" y="0"/>
            <a:ext cx="3037463" cy="465409"/>
          </a:xfrm>
          <a:prstGeom prst="rect">
            <a:avLst/>
          </a:prstGeom>
        </p:spPr>
        <p:txBody>
          <a:bodyPr vert="horz" lIns="91440" tIns="45720" rIns="91440" bIns="45720" rtlCol="1"/>
          <a:lstStyle>
            <a:lvl1pPr algn="l">
              <a:defRPr sz="1200"/>
            </a:lvl1pPr>
          </a:lstStyle>
          <a:p>
            <a:fld id="{03E3EA6D-40B4-462B-ADBE-1DAE04F0C15B}" type="datetimeFigureOut">
              <a:rPr lang="he-IL" smtClean="0"/>
              <a:t>ב'/אייר/תש"ף</a:t>
            </a:fld>
            <a:endParaRPr lang="he-IL"/>
          </a:p>
        </p:txBody>
      </p:sp>
      <p:sp>
        <p:nvSpPr>
          <p:cNvPr id="4" name="מציין מיקום של כותרת תחתונה 3"/>
          <p:cNvSpPr>
            <a:spLocks noGrp="1"/>
          </p:cNvSpPr>
          <p:nvPr>
            <p:ph type="ftr" sz="quarter" idx="2"/>
          </p:nvPr>
        </p:nvSpPr>
        <p:spPr>
          <a:xfrm>
            <a:off x="3972937" y="8830991"/>
            <a:ext cx="3037463" cy="465409"/>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616" y="8830991"/>
            <a:ext cx="3037463" cy="465409"/>
          </a:xfrm>
          <a:prstGeom prst="rect">
            <a:avLst/>
          </a:prstGeom>
        </p:spPr>
        <p:txBody>
          <a:bodyPr vert="horz" lIns="91440" tIns="45720" rIns="91440" bIns="45720" rtlCol="1" anchor="b"/>
          <a:lstStyle>
            <a:lvl1pPr algn="l">
              <a:defRPr sz="1200"/>
            </a:lvl1pPr>
          </a:lstStyle>
          <a:p>
            <a:fld id="{457B253C-9964-4F2B-A30E-02ACA0BA5348}" type="slidenum">
              <a:rPr lang="he-IL" smtClean="0"/>
              <a:t>‹#›</a:t>
            </a:fld>
            <a:endParaRPr lang="he-IL"/>
          </a:p>
        </p:txBody>
      </p:sp>
    </p:spTree>
    <p:extLst>
      <p:ext uri="{BB962C8B-B14F-4D97-AF65-F5344CB8AC3E}">
        <p14:creationId xmlns:p14="http://schemas.microsoft.com/office/powerpoint/2010/main" val="2740778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561" y="1"/>
            <a:ext cx="3037839" cy="466434"/>
          </a:xfrm>
          <a:prstGeom prst="rect">
            <a:avLst/>
          </a:prstGeom>
        </p:spPr>
        <p:txBody>
          <a:bodyPr vert="horz" lIns="94229" tIns="47114" rIns="94229" bIns="47114" rtlCol="1"/>
          <a:lstStyle>
            <a:lvl1pPr algn="r">
              <a:defRPr sz="1200"/>
            </a:lvl1pPr>
          </a:lstStyle>
          <a:p>
            <a:endParaRPr lang="he-IL"/>
          </a:p>
        </p:txBody>
      </p:sp>
      <p:sp>
        <p:nvSpPr>
          <p:cNvPr id="3" name="מציין מיקום של תאריך 2"/>
          <p:cNvSpPr>
            <a:spLocks noGrp="1"/>
          </p:cNvSpPr>
          <p:nvPr>
            <p:ph type="dt" idx="1"/>
          </p:nvPr>
        </p:nvSpPr>
        <p:spPr>
          <a:xfrm>
            <a:off x="1625" y="1"/>
            <a:ext cx="3037839" cy="466434"/>
          </a:xfrm>
          <a:prstGeom prst="rect">
            <a:avLst/>
          </a:prstGeom>
        </p:spPr>
        <p:txBody>
          <a:bodyPr vert="horz" lIns="94229" tIns="47114" rIns="94229" bIns="47114" rtlCol="1"/>
          <a:lstStyle>
            <a:lvl1pPr algn="l">
              <a:defRPr sz="1200"/>
            </a:lvl1pPr>
          </a:lstStyle>
          <a:p>
            <a:fld id="{9859749F-82AE-41E9-A3A3-911FAEFF190E}" type="datetimeFigureOut">
              <a:rPr lang="he-IL" smtClean="0"/>
              <a:t>ב'/אייר/תש"ף</a:t>
            </a:fld>
            <a:endParaRPr lang="he-IL"/>
          </a:p>
        </p:txBody>
      </p:sp>
      <p:sp>
        <p:nvSpPr>
          <p:cNvPr id="4" name="מציין מיקום של תמונת שקופית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4229" tIns="47114" rIns="94229" bIns="47114" rtlCol="1" anchor="ctr"/>
          <a:lstStyle/>
          <a:p>
            <a:endParaRPr lang="he-IL"/>
          </a:p>
        </p:txBody>
      </p:sp>
      <p:sp>
        <p:nvSpPr>
          <p:cNvPr id="5" name="מציין מיקום של הערות 4"/>
          <p:cNvSpPr>
            <a:spLocks noGrp="1"/>
          </p:cNvSpPr>
          <p:nvPr>
            <p:ph type="body" sz="quarter" idx="3"/>
          </p:nvPr>
        </p:nvSpPr>
        <p:spPr>
          <a:xfrm>
            <a:off x="701041" y="4473894"/>
            <a:ext cx="5608320" cy="3660457"/>
          </a:xfrm>
          <a:prstGeom prst="rect">
            <a:avLst/>
          </a:prstGeom>
        </p:spPr>
        <p:txBody>
          <a:bodyPr vert="horz" lIns="94229" tIns="47114" rIns="94229" bIns="47114"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72561" y="8829968"/>
            <a:ext cx="3037839" cy="466433"/>
          </a:xfrm>
          <a:prstGeom prst="rect">
            <a:avLst/>
          </a:prstGeom>
        </p:spPr>
        <p:txBody>
          <a:bodyPr vert="horz" lIns="94229" tIns="47114" rIns="94229" bIns="47114"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625" y="8829968"/>
            <a:ext cx="3037839" cy="466433"/>
          </a:xfrm>
          <a:prstGeom prst="rect">
            <a:avLst/>
          </a:prstGeom>
        </p:spPr>
        <p:txBody>
          <a:bodyPr vert="horz" lIns="94229" tIns="47114" rIns="94229" bIns="47114" rtlCol="1" anchor="b"/>
          <a:lstStyle>
            <a:lvl1pPr algn="l">
              <a:defRPr sz="1200"/>
            </a:lvl1pPr>
          </a:lstStyle>
          <a:p>
            <a:fld id="{D800FCC7-94B4-40C7-929D-730A5459379A}" type="slidenum">
              <a:rPr lang="he-IL" smtClean="0"/>
              <a:t>‹#›</a:t>
            </a:fld>
            <a:endParaRPr lang="he-IL"/>
          </a:p>
        </p:txBody>
      </p:sp>
    </p:spTree>
    <p:extLst>
      <p:ext uri="{BB962C8B-B14F-4D97-AF65-F5344CB8AC3E}">
        <p14:creationId xmlns:p14="http://schemas.microsoft.com/office/powerpoint/2010/main" val="5384180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98463" y="1225550"/>
            <a:ext cx="5883275" cy="3309938"/>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755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231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98463" y="1225550"/>
            <a:ext cx="5883275" cy="3309938"/>
          </a:xfrm>
        </p:spPr>
      </p:sp>
      <p:sp>
        <p:nvSpPr>
          <p:cNvPr id="3" name="מציין מיקום של הערות 2"/>
          <p:cNvSpPr>
            <a:spLocks noGrp="1"/>
          </p:cNvSpPr>
          <p:nvPr>
            <p:ph type="body" idx="1"/>
          </p:nvPr>
        </p:nvSpPr>
        <p:spPr/>
        <p:txBody>
          <a:bodyPr/>
          <a:lstStyle/>
          <a:p>
            <a:pPr rtl="1"/>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6404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82600" y="1293813"/>
            <a:ext cx="6200775" cy="34877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defTabSz="966155">
              <a:defRPr/>
            </a:pPr>
            <a:fld id="{6D109A9D-8A17-4C88-AD2C-C3704722716E}" type="slidenum">
              <a:rPr lang="en-US">
                <a:solidFill>
                  <a:prstClr val="black"/>
                </a:solidFill>
                <a:latin typeface="Calibri" panose="020F0502020204030204"/>
              </a:rPr>
              <a:pPr defTabSz="96615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01817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82600" y="1293813"/>
            <a:ext cx="6200775" cy="34877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defTabSz="966155">
              <a:defRPr/>
            </a:pPr>
            <a:fld id="{6D109A9D-8A17-4C88-AD2C-C3704722716E}" type="slidenum">
              <a:rPr lang="en-US">
                <a:solidFill>
                  <a:prstClr val="black"/>
                </a:solidFill>
                <a:latin typeface="Calibri" panose="020F0502020204030204"/>
              </a:rPr>
              <a:pPr defTabSz="96615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89761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736600" y="1179513"/>
            <a:ext cx="5661025" cy="3184525"/>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D109A9D-8A17-4C88-AD2C-C370472271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2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736600" y="1179513"/>
            <a:ext cx="5661025" cy="3184525"/>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D109A9D-8A17-4C88-AD2C-C370472271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41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1828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77800" y="1393825"/>
            <a:ext cx="6684963" cy="3760788"/>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defTabSz="966155">
              <a:defRPr/>
            </a:pPr>
            <a:fld id="{6D109A9D-8A17-4C88-AD2C-C3704722716E}" type="slidenum">
              <a:rPr lang="en-US">
                <a:solidFill>
                  <a:prstClr val="black"/>
                </a:solidFill>
                <a:latin typeface="Calibri" panose="020F0502020204030204"/>
              </a:rPr>
              <a:pPr defTabSz="96615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6494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8865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4117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23257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9620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D109A9D-8A17-4C88-AD2C-C370472271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4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0221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98463" y="1225550"/>
            <a:ext cx="5883275" cy="3309938"/>
          </a:xfrm>
        </p:spPr>
      </p:sp>
      <p:sp>
        <p:nvSpPr>
          <p:cNvPr id="3" name="מציין מיקום של הערות 2"/>
          <p:cNvSpPr>
            <a:spLocks noGrp="1"/>
          </p:cNvSpPr>
          <p:nvPr>
            <p:ph type="body" idx="1"/>
          </p:nvPr>
        </p:nvSpPr>
        <p:spPr/>
        <p:txBody>
          <a:bodyPr/>
          <a:lstStyle/>
          <a:p>
            <a:pPr algn="r" rtl="0"/>
            <a:endParaRPr lang="he-IL" b="1" dirty="0">
              <a:solidFill>
                <a:srgbClr val="FF0000"/>
              </a:solidFill>
            </a:endParaRPr>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0617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r"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0172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652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661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5813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38150" y="1258888"/>
            <a:ext cx="6042025" cy="3398837"/>
          </a:xfrm>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D109A9D-8A17-4C88-AD2C-C370472271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58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שקופית כותרת">
    <p:bg>
      <p:bgPr>
        <a:solidFill>
          <a:srgbClr val="009FD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8956C6-3158-48AC-A1AF-B2364E27ED00}"/>
              </a:ext>
            </a:extLst>
          </p:cNvPr>
          <p:cNvSpPr>
            <a:spLocks noGrp="1"/>
          </p:cNvSpPr>
          <p:nvPr>
            <p:ph type="ctrTitle"/>
          </p:nvPr>
        </p:nvSpPr>
        <p:spPr>
          <a:xfrm>
            <a:off x="2898493" y="4131782"/>
            <a:ext cx="5712107" cy="1013165"/>
          </a:xfrm>
        </p:spPr>
        <p:txBody>
          <a:bodyPr anchor="t" anchorCtr="0">
            <a:normAutofit/>
          </a:bodyPr>
          <a:lstStyle>
            <a:lvl1pPr algn="r">
              <a:lnSpc>
                <a:spcPct val="100000"/>
              </a:lnSpc>
              <a:defRPr sz="3200">
                <a:solidFill>
                  <a:schemeClr val="bg1"/>
                </a:solidFill>
                <a:cs typeface="+mj-cs"/>
              </a:defRPr>
            </a:lvl1pPr>
          </a:lstStyle>
          <a:p>
            <a:r>
              <a:rPr lang="he-IL" dirty="0"/>
              <a:t>לחץ כדי לערוך סגנון כותרת של תבנית בסיס</a:t>
            </a:r>
            <a:endParaRPr lang="en-US" dirty="0"/>
          </a:p>
        </p:txBody>
      </p:sp>
      <p:sp>
        <p:nvSpPr>
          <p:cNvPr id="3" name="כותרת משנה 2">
            <a:extLst>
              <a:ext uri="{FF2B5EF4-FFF2-40B4-BE49-F238E27FC236}">
                <a16:creationId xmlns:a16="http://schemas.microsoft.com/office/drawing/2014/main" id="{66568914-7F53-43E9-8D4E-29FD220B5B8F}"/>
              </a:ext>
            </a:extLst>
          </p:cNvPr>
          <p:cNvSpPr>
            <a:spLocks noGrp="1"/>
          </p:cNvSpPr>
          <p:nvPr>
            <p:ph type="subTitle" idx="1"/>
          </p:nvPr>
        </p:nvSpPr>
        <p:spPr>
          <a:xfrm>
            <a:off x="1887638" y="5065713"/>
            <a:ext cx="6722962" cy="582733"/>
          </a:xfrm>
        </p:spPr>
        <p:txBody>
          <a:bodyPr>
            <a:normAutofit/>
          </a:bodyPr>
          <a:lstStyle>
            <a:lvl1pPr marL="0" indent="0" algn="r">
              <a:lnSpc>
                <a:spcPct val="100000"/>
              </a:lnSpc>
              <a:buNone/>
              <a:defRPr sz="2000">
                <a:solidFill>
                  <a:schemeClr val="bg1"/>
                </a:solidFill>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מציין מיקום של תאריך 3">
            <a:extLst>
              <a:ext uri="{FF2B5EF4-FFF2-40B4-BE49-F238E27FC236}">
                <a16:creationId xmlns:a16="http://schemas.microsoft.com/office/drawing/2014/main" id="{8AF6AC36-463A-454F-89E2-C86090C84257}"/>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6C786870-2367-4A3F-B2F0-50B61EE3675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9C278A-FFD0-4073-828D-49431008E42C}"/>
              </a:ext>
            </a:extLst>
          </p:cNvPr>
          <p:cNvSpPr>
            <a:spLocks noGrp="1"/>
          </p:cNvSpPr>
          <p:nvPr>
            <p:ph type="sldNum" sz="quarter" idx="12"/>
          </p:nvPr>
        </p:nvSpPr>
        <p:spPr/>
        <p:txBody>
          <a:bodyPr/>
          <a:lstStyle/>
          <a:p>
            <a:fld id="{BB5504C4-2384-45EB-BF6A-4700747FD51B}" type="slidenum">
              <a:rPr lang="he-IL" smtClean="0"/>
              <a:t>‹#›</a:t>
            </a:fld>
            <a:endParaRPr lang="he-IL"/>
          </a:p>
        </p:txBody>
      </p:sp>
      <p:pic>
        <p:nvPicPr>
          <p:cNvPr id="8" name="תמונה 7">
            <a:extLst>
              <a:ext uri="{FF2B5EF4-FFF2-40B4-BE49-F238E27FC236}">
                <a16:creationId xmlns:a16="http://schemas.microsoft.com/office/drawing/2014/main" id="{DC751418-A934-4D94-AC5E-0FD7A32BB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496" y="4178040"/>
            <a:ext cx="1745081" cy="1788709"/>
          </a:xfrm>
          <a:prstGeom prst="rect">
            <a:avLst/>
          </a:prstGeom>
        </p:spPr>
      </p:pic>
      <p:cxnSp>
        <p:nvCxnSpPr>
          <p:cNvPr id="10" name="מחבר ישר 9">
            <a:extLst>
              <a:ext uri="{FF2B5EF4-FFF2-40B4-BE49-F238E27FC236}">
                <a16:creationId xmlns:a16="http://schemas.microsoft.com/office/drawing/2014/main" id="{3CDD523E-7459-43DB-A892-E7799B3F3133}"/>
              </a:ext>
            </a:extLst>
          </p:cNvPr>
          <p:cNvCxnSpPr>
            <a:cxnSpLocks/>
          </p:cNvCxnSpPr>
          <p:nvPr/>
        </p:nvCxnSpPr>
        <p:spPr>
          <a:xfrm>
            <a:off x="8854633" y="4265271"/>
            <a:ext cx="0" cy="1753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מציין מיקום של תמונה 14">
            <a:extLst>
              <a:ext uri="{FF2B5EF4-FFF2-40B4-BE49-F238E27FC236}">
                <a16:creationId xmlns:a16="http://schemas.microsoft.com/office/drawing/2014/main" id="{9FF15D72-2E68-455C-B309-46075CB66BBB}"/>
              </a:ext>
            </a:extLst>
          </p:cNvPr>
          <p:cNvSpPr>
            <a:spLocks noGrp="1"/>
          </p:cNvSpPr>
          <p:nvPr>
            <p:ph type="pic" sz="quarter" idx="13"/>
          </p:nvPr>
        </p:nvSpPr>
        <p:spPr>
          <a:xfrm>
            <a:off x="0" y="254643"/>
            <a:ext cx="12192000" cy="3215632"/>
          </a:xfrm>
          <a:solidFill>
            <a:schemeClr val="tx2"/>
          </a:solidFill>
        </p:spPr>
        <p:txBody>
          <a:bodyPr anchor="ctr" anchorCtr="0"/>
          <a:lstStyle>
            <a:lvl1pPr marL="0" indent="0" algn="ctr">
              <a:buNone/>
              <a:defRPr>
                <a:solidFill>
                  <a:schemeClr val="bg1"/>
                </a:solidFill>
                <a:cs typeface="+mj-cs"/>
              </a:defRPr>
            </a:lvl1pPr>
          </a:lstStyle>
          <a:p>
            <a:endParaRPr lang="en-US" dirty="0"/>
          </a:p>
        </p:txBody>
      </p:sp>
    </p:spTree>
    <p:extLst>
      <p:ext uri="{BB962C8B-B14F-4D97-AF65-F5344CB8AC3E}">
        <p14:creationId xmlns:p14="http://schemas.microsoft.com/office/powerpoint/2010/main" val="15708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51F57F-DAE3-4C57-BA24-B32D17AB9E9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D83D5681-AA74-482A-9982-51D6941B2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3FBEB5E0-93A9-4CA3-93A6-29CDFEBB6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999239C-7B0B-461C-9326-1D8C0F1DF4CE}"/>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6" name="מציין מיקום של כותרת תחתונה 5">
            <a:extLst>
              <a:ext uri="{FF2B5EF4-FFF2-40B4-BE49-F238E27FC236}">
                <a16:creationId xmlns:a16="http://schemas.microsoft.com/office/drawing/2014/main" id="{83555D48-D0C8-4B38-A5F9-33ECD511CDA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EF3D823-A42E-46A9-92CA-1FF1E12AF4AE}"/>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125587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9BFE20-F2B1-4DA9-BDDE-1F5B99C3EC60}"/>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67DCCEA5-3559-45E3-8AA8-C51F4EF606F5}"/>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084DFEBB-FE27-4540-9F50-409F53C7F6DC}"/>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88182B5E-6734-4F4A-8DD9-C74B35092A1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4A27C7D-5859-4EF8-9BF0-85AD18B05AB7}"/>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28937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7999F53-4045-4A66-A957-EB5B7A668B6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706A0D67-3F7F-419B-8775-B4B12A639ACB}"/>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BF3EABBA-B2B2-47E4-80EC-813FA6F0A19C}"/>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DD073B7B-B361-44F2-8F6F-E30CB00BE3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72B4D4B-A99B-4703-B330-1D93598BD1F0}"/>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391724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5214" y="217876"/>
            <a:ext cx="9256185" cy="729456"/>
          </a:xfrm>
        </p:spPr>
        <p:txBody>
          <a:bodyPr>
            <a:normAutofit/>
          </a:bodyPr>
          <a:lstStyle>
            <a:lvl1pPr>
              <a:lnSpc>
                <a:spcPct val="80000"/>
              </a:lnSpc>
              <a:defRPr sz="3600"/>
            </a:lvl1pPr>
          </a:lstStyle>
          <a:p>
            <a:r>
              <a:rPr lang="en-US" dirty="0"/>
              <a:t>Click to edit Master title style</a:t>
            </a:r>
          </a:p>
        </p:txBody>
      </p:sp>
      <p:sp>
        <p:nvSpPr>
          <p:cNvPr id="4" name="Date Placeholder 3"/>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Footer Placeholder 4"/>
          <p:cNvSpPr>
            <a:spLocks noGrp="1"/>
          </p:cNvSpPr>
          <p:nvPr>
            <p:ph type="ftr" sz="quarter" idx="11"/>
          </p:nvPr>
        </p:nvSpPr>
        <p:spPr>
          <a:xfrm>
            <a:off x="1155702" y="6483560"/>
            <a:ext cx="10110609" cy="365125"/>
          </a:xfrm>
        </p:spPr>
        <p:txBody>
          <a:bodyPr/>
          <a:lstStyle/>
          <a:p>
            <a:endParaRPr lang="he-IL"/>
          </a:p>
        </p:txBody>
      </p:sp>
      <p:sp>
        <p:nvSpPr>
          <p:cNvPr id="6" name="Slide Number Placeholder 5"/>
          <p:cNvSpPr>
            <a:spLocks noGrp="1"/>
          </p:cNvSpPr>
          <p:nvPr>
            <p:ph type="sldNum" sz="quarter" idx="12"/>
          </p:nvPr>
        </p:nvSpPr>
        <p:spPr/>
        <p:txBody>
          <a:bodyPr/>
          <a:lstStyle>
            <a:lvl1pPr algn="ctr">
              <a:defRPr/>
            </a:lvl1pPr>
          </a:lstStyle>
          <a:p>
            <a:fld id="{BB5504C4-2384-45EB-BF6A-4700747FD51B}" type="slidenum">
              <a:rPr lang="he-IL" smtClean="0"/>
              <a:t>‹#›</a:t>
            </a:fld>
            <a:endParaRPr lang="he-IL"/>
          </a:p>
        </p:txBody>
      </p:sp>
    </p:spTree>
    <p:extLst>
      <p:ext uri="{BB962C8B-B14F-4D97-AF65-F5344CB8AC3E}">
        <p14:creationId xmlns:p14="http://schemas.microsoft.com/office/powerpoint/2010/main" val="25809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מספר שקופית 2"/>
          <p:cNvSpPr>
            <a:spLocks noGrp="1"/>
          </p:cNvSpPr>
          <p:nvPr>
            <p:ph type="sldNum" sz="quarter" idx="10"/>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52199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שקופית כותרת">
    <p:bg>
      <p:bgPr>
        <a:solidFill>
          <a:srgbClr val="009FD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8956C6-3158-48AC-A1AF-B2364E27ED00}"/>
              </a:ext>
            </a:extLst>
          </p:cNvPr>
          <p:cNvSpPr>
            <a:spLocks noGrp="1"/>
          </p:cNvSpPr>
          <p:nvPr>
            <p:ph type="ctrTitle" hasCustomPrompt="1"/>
          </p:nvPr>
        </p:nvSpPr>
        <p:spPr>
          <a:xfrm>
            <a:off x="8997696" y="2899324"/>
            <a:ext cx="2529840" cy="1013165"/>
          </a:xfrm>
        </p:spPr>
        <p:txBody>
          <a:bodyPr anchor="t" anchorCtr="0">
            <a:noAutofit/>
          </a:bodyPr>
          <a:lstStyle>
            <a:lvl1pPr algn="r">
              <a:lnSpc>
                <a:spcPct val="80000"/>
              </a:lnSpc>
              <a:defRPr sz="8000">
                <a:solidFill>
                  <a:schemeClr val="bg1"/>
                </a:solidFill>
                <a:latin typeface="Segoe UI Light" panose="020B0502040204020203" pitchFamily="34" charset="0"/>
                <a:cs typeface="Segoe UI Light" panose="020B0502040204020203" pitchFamily="34" charset="0"/>
              </a:defRPr>
            </a:lvl1pPr>
          </a:lstStyle>
          <a:p>
            <a:r>
              <a:rPr lang="he-IL" dirty="0"/>
              <a:t>1</a:t>
            </a:r>
            <a:endParaRPr lang="en-US" dirty="0"/>
          </a:p>
        </p:txBody>
      </p:sp>
      <p:sp>
        <p:nvSpPr>
          <p:cNvPr id="3" name="כותרת משנה 2">
            <a:extLst>
              <a:ext uri="{FF2B5EF4-FFF2-40B4-BE49-F238E27FC236}">
                <a16:creationId xmlns:a16="http://schemas.microsoft.com/office/drawing/2014/main" id="{66568914-7F53-43E9-8D4E-29FD220B5B8F}"/>
              </a:ext>
            </a:extLst>
          </p:cNvPr>
          <p:cNvSpPr>
            <a:spLocks noGrp="1"/>
          </p:cNvSpPr>
          <p:nvPr>
            <p:ph type="subTitle" idx="1"/>
          </p:nvPr>
        </p:nvSpPr>
        <p:spPr>
          <a:xfrm>
            <a:off x="8089392" y="4189278"/>
            <a:ext cx="3398520" cy="894786"/>
          </a:xfrm>
        </p:spPr>
        <p:txBody>
          <a:bodyPr anchor="ctr" anchorCtr="0">
            <a:noAutofit/>
          </a:bodyPr>
          <a:lstStyle>
            <a:lvl1pPr marL="0" indent="0" algn="r">
              <a:lnSpc>
                <a:spcPct val="70000"/>
              </a:lnSpc>
              <a:spcBef>
                <a:spcPts val="0"/>
              </a:spcBef>
              <a:buNone/>
              <a:defRPr sz="380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a:t>
            </a:r>
            <a:endParaRPr lang="en-US" dirty="0"/>
          </a:p>
        </p:txBody>
      </p:sp>
      <p:sp>
        <p:nvSpPr>
          <p:cNvPr id="4" name="מציין מיקום של תאריך 3">
            <a:extLst>
              <a:ext uri="{FF2B5EF4-FFF2-40B4-BE49-F238E27FC236}">
                <a16:creationId xmlns:a16="http://schemas.microsoft.com/office/drawing/2014/main" id="{8AF6AC36-463A-454F-89E2-C86090C84257}"/>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6C786870-2367-4A3F-B2F0-50B61EE3675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9C278A-FFD0-4073-828D-49431008E42C}"/>
              </a:ext>
            </a:extLst>
          </p:cNvPr>
          <p:cNvSpPr>
            <a:spLocks noGrp="1"/>
          </p:cNvSpPr>
          <p:nvPr>
            <p:ph type="sldNum" sz="quarter" idx="12"/>
          </p:nvPr>
        </p:nvSpPr>
        <p:spPr/>
        <p:txBody>
          <a:bodyPr/>
          <a:lstStyle/>
          <a:p>
            <a:fld id="{BB5504C4-2384-45EB-BF6A-4700747FD51B}" type="slidenum">
              <a:rPr lang="he-IL" smtClean="0"/>
              <a:t>‹#›</a:t>
            </a:fld>
            <a:endParaRPr lang="he-IL"/>
          </a:p>
        </p:txBody>
      </p:sp>
      <p:pic>
        <p:nvPicPr>
          <p:cNvPr id="8" name="תמונה 7">
            <a:extLst>
              <a:ext uri="{FF2B5EF4-FFF2-40B4-BE49-F238E27FC236}">
                <a16:creationId xmlns:a16="http://schemas.microsoft.com/office/drawing/2014/main" id="{DC751418-A934-4D94-AC5E-0FD7A32BB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0185" y="410922"/>
            <a:ext cx="879011" cy="900987"/>
          </a:xfrm>
          <a:prstGeom prst="rect">
            <a:avLst/>
          </a:prstGeom>
        </p:spPr>
      </p:pic>
      <p:sp>
        <p:nvSpPr>
          <p:cNvPr id="15" name="מציין מיקום של תמונה 14">
            <a:extLst>
              <a:ext uri="{FF2B5EF4-FFF2-40B4-BE49-F238E27FC236}">
                <a16:creationId xmlns:a16="http://schemas.microsoft.com/office/drawing/2014/main" id="{9FF15D72-2E68-455C-B309-46075CB66BBB}"/>
              </a:ext>
            </a:extLst>
          </p:cNvPr>
          <p:cNvSpPr>
            <a:spLocks noGrp="1"/>
          </p:cNvSpPr>
          <p:nvPr>
            <p:ph type="pic" sz="quarter" idx="13"/>
          </p:nvPr>
        </p:nvSpPr>
        <p:spPr>
          <a:xfrm>
            <a:off x="260430" y="0"/>
            <a:ext cx="7263114" cy="6858000"/>
          </a:xfrm>
          <a:solidFill>
            <a:schemeClr val="tx2"/>
          </a:solidFill>
        </p:spPr>
        <p:txBody>
          <a:bodyPr anchor="ctr" anchorCtr="0"/>
          <a:lstStyle>
            <a:lvl1pPr marL="0" indent="0" algn="ctr">
              <a:buNone/>
              <a:defRPr>
                <a:solidFill>
                  <a:schemeClr val="bg1"/>
                </a:solidFill>
                <a:cs typeface="+mn-cs"/>
              </a:defRPr>
            </a:lvl1pPr>
          </a:lstStyle>
          <a:p>
            <a:endParaRPr lang="en-US"/>
          </a:p>
        </p:txBody>
      </p:sp>
    </p:spTree>
    <p:extLst>
      <p:ext uri="{BB962C8B-B14F-4D97-AF65-F5344CB8AC3E}">
        <p14:creationId xmlns:p14="http://schemas.microsoft.com/office/powerpoint/2010/main" val="348119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BACEAE-2A12-480B-96A0-5F35C7C95AB1}"/>
              </a:ext>
            </a:extLst>
          </p:cNvPr>
          <p:cNvSpPr>
            <a:spLocks noGrp="1"/>
          </p:cNvSpPr>
          <p:nvPr>
            <p:ph type="title"/>
          </p:nvPr>
        </p:nvSpPr>
        <p:spPr>
          <a:xfrm>
            <a:off x="838200" y="412071"/>
            <a:ext cx="9626600" cy="716038"/>
          </a:xfrm>
        </p:spPr>
        <p:txBody>
          <a:body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77A7E802-D0A9-4023-BB34-1938F31C60A4}"/>
              </a:ext>
            </a:extLst>
          </p:cNvPr>
          <p:cNvSpPr>
            <a:spLocks noGrp="1"/>
          </p:cNvSpPr>
          <p:nvPr>
            <p:ph idx="1"/>
          </p:nvPr>
        </p:nvSpPr>
        <p:spPr/>
        <p:txBody>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F8A5EE3F-0F6F-489C-8802-18A0E305BF35}"/>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94FF8DE5-C7FB-4413-9BAE-77A78988AFC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25DA454-7144-45B0-97EB-D0139EB5C1A4}"/>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210473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כותרת ותוכן">
    <p:bg>
      <p:bgPr>
        <a:solidFill>
          <a:schemeClr val="bg1"/>
        </a:solidFill>
        <a:effectLst/>
      </p:bgPr>
    </p:bg>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394818F6-C0EA-4C38-AE9C-CBE29FA70A9E}"/>
              </a:ext>
            </a:extLst>
          </p:cNvPr>
          <p:cNvSpPr/>
          <p:nvPr/>
        </p:nvSpPr>
        <p:spPr>
          <a:xfrm>
            <a:off x="8930640" y="0"/>
            <a:ext cx="3261360" cy="68580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2BACEAE-2A12-480B-96A0-5F35C7C95AB1}"/>
              </a:ext>
            </a:extLst>
          </p:cNvPr>
          <p:cNvSpPr>
            <a:spLocks noGrp="1"/>
          </p:cNvSpPr>
          <p:nvPr>
            <p:ph type="title"/>
          </p:nvPr>
        </p:nvSpPr>
        <p:spPr>
          <a:xfrm>
            <a:off x="9037320" y="1851781"/>
            <a:ext cx="2836575" cy="2072520"/>
          </a:xfrm>
        </p:spPr>
        <p:txBody>
          <a:bodyPr anchor="t" anchorCtr="0">
            <a:normAutofit/>
          </a:bodyPr>
          <a:lstStyle>
            <a:lvl1pPr>
              <a:lnSpc>
                <a:spcPct val="100000"/>
              </a:lnSpc>
              <a:defRPr sz="2800" b="1">
                <a:solidFill>
                  <a:schemeClr val="bg1"/>
                </a:solidFill>
                <a:latin typeface="FbSpoiler Bold" panose="02020803050405020304" pitchFamily="18" charset="-79"/>
                <a:cs typeface="+mj-cs"/>
              </a:defRPr>
            </a:lvl1p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77A7E802-D0A9-4023-BB34-1938F31C60A4}"/>
              </a:ext>
            </a:extLst>
          </p:cNvPr>
          <p:cNvSpPr>
            <a:spLocks noGrp="1"/>
          </p:cNvSpPr>
          <p:nvPr>
            <p:ph idx="1"/>
          </p:nvPr>
        </p:nvSpPr>
        <p:spPr>
          <a:xfrm>
            <a:off x="510540" y="1748632"/>
            <a:ext cx="8244840" cy="4351338"/>
          </a:xfrm>
        </p:spPr>
        <p:txBody>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F8A5EE3F-0F6F-489C-8802-18A0E305BF35}"/>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94FF8DE5-C7FB-4413-9BAE-77A78988AFC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25DA454-7144-45B0-97EB-D0139EB5C1A4}"/>
              </a:ext>
            </a:extLst>
          </p:cNvPr>
          <p:cNvSpPr>
            <a:spLocks noGrp="1"/>
          </p:cNvSpPr>
          <p:nvPr>
            <p:ph type="sldNum" sz="quarter" idx="12"/>
          </p:nvPr>
        </p:nvSpPr>
        <p:spPr/>
        <p:txBody>
          <a:bodyPr/>
          <a:lstStyle/>
          <a:p>
            <a:fld id="{BB5504C4-2384-45EB-BF6A-4700747FD51B}" type="slidenum">
              <a:rPr lang="he-IL" smtClean="0"/>
              <a:t>‹#›</a:t>
            </a:fld>
            <a:endParaRPr lang="he-IL"/>
          </a:p>
        </p:txBody>
      </p:sp>
      <p:pic>
        <p:nvPicPr>
          <p:cNvPr id="7" name="תמונה 6">
            <a:extLst>
              <a:ext uri="{FF2B5EF4-FFF2-40B4-BE49-F238E27FC236}">
                <a16:creationId xmlns:a16="http://schemas.microsoft.com/office/drawing/2014/main" id="{59629D7B-E8EF-4870-841F-4E9E74BC1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3662" y="413473"/>
            <a:ext cx="875289" cy="897172"/>
          </a:xfrm>
          <a:prstGeom prst="rect">
            <a:avLst/>
          </a:prstGeom>
        </p:spPr>
      </p:pic>
    </p:spTree>
    <p:extLst>
      <p:ext uri="{BB962C8B-B14F-4D97-AF65-F5344CB8AC3E}">
        <p14:creationId xmlns:p14="http://schemas.microsoft.com/office/powerpoint/2010/main" val="256825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7D3ACE-81E0-425A-8A18-B00ABDCE0504}"/>
              </a:ext>
            </a:extLst>
          </p:cNvPr>
          <p:cNvSpPr>
            <a:spLocks noGrp="1"/>
          </p:cNvSpPr>
          <p:nvPr>
            <p:ph type="title"/>
          </p:nvPr>
        </p:nvSpPr>
        <p:spPr/>
        <p:txBody>
          <a:body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6BE9140B-AB8E-4B3F-89CC-B7F7F5575143}"/>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D1D705EB-3AC4-416A-94EC-3C72478AC341}"/>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62C856DB-8C38-4A6A-8638-DC1035A75377}"/>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6" name="מציין מיקום של כותרת תחתונה 5">
            <a:extLst>
              <a:ext uri="{FF2B5EF4-FFF2-40B4-BE49-F238E27FC236}">
                <a16:creationId xmlns:a16="http://schemas.microsoft.com/office/drawing/2014/main" id="{B4441431-523C-452D-91DA-8F83169A2A6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F387E1B-B624-485D-B9ED-63BBF4979972}"/>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106060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D4924E-8077-43A3-AFFD-73389F8EE70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1678E45D-D5C6-4DDA-80F4-EE7F2FDE7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C4837F1-E8DF-4612-A6F8-3C5374B6D8D4}"/>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A4D4A97C-1861-433A-A069-31068DB2C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9BA61A6-329A-4672-B5C8-7C3455315655}"/>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C6EA8A6B-6B27-47D4-9752-925FCA3FE89C}"/>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8" name="מציין מיקום של כותרת תחתונה 7">
            <a:extLst>
              <a:ext uri="{FF2B5EF4-FFF2-40B4-BE49-F238E27FC236}">
                <a16:creationId xmlns:a16="http://schemas.microsoft.com/office/drawing/2014/main" id="{E446A161-A94A-4E4F-998D-F7A96791BD9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F773B85-6697-4F01-B955-9B570FFB345B}"/>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201175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249E98-B6B1-40D9-83EA-147A66C2A950}"/>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B098E0A2-EB1E-41C1-AB31-7C7BA5787616}"/>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4" name="מציין מיקום של כותרת תחתונה 3">
            <a:extLst>
              <a:ext uri="{FF2B5EF4-FFF2-40B4-BE49-F238E27FC236}">
                <a16:creationId xmlns:a16="http://schemas.microsoft.com/office/drawing/2014/main" id="{50928374-EFF5-49B9-BDCB-02DFBB22F3C5}"/>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57788EB-02B2-4439-BA8A-E437FB6EF898}"/>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137466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03F727F-359C-44D6-A5EF-80D8FA4FFEB7}"/>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3" name="מציין מיקום של כותרת תחתונה 2">
            <a:extLst>
              <a:ext uri="{FF2B5EF4-FFF2-40B4-BE49-F238E27FC236}">
                <a16:creationId xmlns:a16="http://schemas.microsoft.com/office/drawing/2014/main" id="{093EA4B3-601C-4FE0-8A8F-197849E59CD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FFE43E7-139B-4970-B061-FF9FED610453}"/>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275155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71B60B-F346-419F-8AD6-AA091EC5605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B0618889-335B-40D5-B75D-9497EE39FD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099F73A3-7926-4EAF-AFAD-D0DB09A33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B7F1BF1-947A-410C-B0C8-E60B3CB975C7}"/>
              </a:ext>
            </a:extLst>
          </p:cNvPr>
          <p:cNvSpPr>
            <a:spLocks noGrp="1"/>
          </p:cNvSpPr>
          <p:nvPr>
            <p:ph type="dt" sz="half" idx="10"/>
          </p:nvPr>
        </p:nvSpPr>
        <p:spPr/>
        <p:txBody>
          <a:bodyPr/>
          <a:lstStyle/>
          <a:p>
            <a:fld id="{AA55D47A-30A9-491C-A353-FFA5A8885409}" type="datetimeFigureOut">
              <a:rPr lang="he-IL" smtClean="0"/>
              <a:t>ב'/אייר/תש"ף</a:t>
            </a:fld>
            <a:endParaRPr lang="he-IL"/>
          </a:p>
        </p:txBody>
      </p:sp>
      <p:sp>
        <p:nvSpPr>
          <p:cNvPr id="6" name="מציין מיקום של כותרת תחתונה 5">
            <a:extLst>
              <a:ext uri="{FF2B5EF4-FFF2-40B4-BE49-F238E27FC236}">
                <a16:creationId xmlns:a16="http://schemas.microsoft.com/office/drawing/2014/main" id="{5ABE099D-6F1F-48EE-8DAC-BD010BFDCE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7675F34-1702-4D18-9CE5-ADC0962B0DD9}"/>
              </a:ext>
            </a:extLst>
          </p:cNvPr>
          <p:cNvSpPr>
            <a:spLocks noGrp="1"/>
          </p:cNvSpPr>
          <p:nvPr>
            <p:ph type="sldNum" sz="quarter" idx="12"/>
          </p:nvPr>
        </p:nvSpPr>
        <p:spPr/>
        <p:txBody>
          <a:bodyPr/>
          <a:lstStyle/>
          <a:p>
            <a:fld id="{BB5504C4-2384-45EB-BF6A-4700747FD51B}" type="slidenum">
              <a:rPr lang="he-IL" smtClean="0"/>
              <a:t>‹#›</a:t>
            </a:fld>
            <a:endParaRPr lang="he-IL"/>
          </a:p>
        </p:txBody>
      </p:sp>
    </p:spTree>
    <p:extLst>
      <p:ext uri="{BB962C8B-B14F-4D97-AF65-F5344CB8AC3E}">
        <p14:creationId xmlns:p14="http://schemas.microsoft.com/office/powerpoint/2010/main" val="130742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4C9BA66-B19E-4D1D-8F99-8B325558A594}"/>
              </a:ext>
            </a:extLst>
          </p:cNvPr>
          <p:cNvSpPr>
            <a:spLocks noGrp="1"/>
          </p:cNvSpPr>
          <p:nvPr>
            <p:ph type="title"/>
          </p:nvPr>
        </p:nvSpPr>
        <p:spPr>
          <a:xfrm>
            <a:off x="838200" y="412071"/>
            <a:ext cx="8978295" cy="716038"/>
          </a:xfrm>
          <a:prstGeom prst="rect">
            <a:avLst/>
          </a:prstGeom>
        </p:spPr>
        <p:txBody>
          <a:bodyPr vert="horz" lIns="91440" tIns="45720" rIns="91440" bIns="45720" rtlCol="1" anchor="ctr">
            <a:normAutofit/>
          </a:body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1F2A367A-4B4A-40C4-A965-BBB22E2043E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2B11F077-CC95-4B48-9C96-3CE4BBCBFD5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55D47A-30A9-491C-A353-FFA5A8885409}" type="datetimeFigureOut">
              <a:rPr lang="he-IL" smtClean="0"/>
              <a:t>ב'/אייר/תש"ף</a:t>
            </a:fld>
            <a:endParaRPr lang="he-IL"/>
          </a:p>
        </p:txBody>
      </p:sp>
      <p:sp>
        <p:nvSpPr>
          <p:cNvPr id="5" name="מציין מיקום של כותרת תחתונה 4">
            <a:extLst>
              <a:ext uri="{FF2B5EF4-FFF2-40B4-BE49-F238E27FC236}">
                <a16:creationId xmlns:a16="http://schemas.microsoft.com/office/drawing/2014/main" id="{F0F7DB19-B023-4F96-9B3F-00A4F38E0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539DC28-F438-4952-A78C-6A6755CF8D43}"/>
              </a:ext>
            </a:extLst>
          </p:cNvPr>
          <p:cNvSpPr>
            <a:spLocks noGrp="1"/>
          </p:cNvSpPr>
          <p:nvPr>
            <p:ph type="sldNum" sz="quarter" idx="4"/>
          </p:nvPr>
        </p:nvSpPr>
        <p:spPr>
          <a:xfrm>
            <a:off x="158144" y="6437630"/>
            <a:ext cx="480558" cy="365125"/>
          </a:xfrm>
          <a:prstGeom prst="rect">
            <a:avLst/>
          </a:prstGeom>
        </p:spPr>
        <p:txBody>
          <a:bodyPr vert="horz" lIns="91440" tIns="45720" rIns="91440" bIns="45720" rtlCol="1" anchor="ctr"/>
          <a:lstStyle>
            <a:lvl1pPr algn="l">
              <a:defRPr sz="1050">
                <a:solidFill>
                  <a:schemeClr val="tx1">
                    <a:tint val="75000"/>
                  </a:schemeClr>
                </a:solidFill>
              </a:defRPr>
            </a:lvl1pPr>
          </a:lstStyle>
          <a:p>
            <a:fld id="{BB5504C4-2384-45EB-BF6A-4700747FD51B}" type="slidenum">
              <a:rPr lang="he-IL" smtClean="0"/>
              <a:t>‹#›</a:t>
            </a:fld>
            <a:endParaRPr lang="he-IL"/>
          </a:p>
        </p:txBody>
      </p:sp>
      <p:cxnSp>
        <p:nvCxnSpPr>
          <p:cNvPr id="8" name="מחבר ישר 7">
            <a:extLst>
              <a:ext uri="{FF2B5EF4-FFF2-40B4-BE49-F238E27FC236}">
                <a16:creationId xmlns:a16="http://schemas.microsoft.com/office/drawing/2014/main" id="{F7530463-5D7C-49EB-8A96-91F0255536D5}"/>
              </a:ext>
            </a:extLst>
          </p:cNvPr>
          <p:cNvCxnSpPr>
            <a:cxnSpLocks/>
          </p:cNvCxnSpPr>
          <p:nvPr/>
        </p:nvCxnSpPr>
        <p:spPr>
          <a:xfrm>
            <a:off x="812800" y="425753"/>
            <a:ext cx="972941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38D02B43-FA92-42DA-8F79-C2C104465FF7}"/>
              </a:ext>
            </a:extLst>
          </p:cNvPr>
          <p:cNvCxnSpPr>
            <a:cxnSpLocks/>
          </p:cNvCxnSpPr>
          <p:nvPr/>
        </p:nvCxnSpPr>
        <p:spPr>
          <a:xfrm>
            <a:off x="812800" y="1146629"/>
            <a:ext cx="972941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תמונה 13">
            <a:extLst>
              <a:ext uri="{FF2B5EF4-FFF2-40B4-BE49-F238E27FC236}">
                <a16:creationId xmlns:a16="http://schemas.microsoft.com/office/drawing/2014/main" id="{759D82D2-A81D-4D09-B106-0BFBB91D0A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2265" y="413473"/>
            <a:ext cx="878083" cy="897172"/>
          </a:xfrm>
          <a:prstGeom prst="rect">
            <a:avLst/>
          </a:prstGeom>
        </p:spPr>
      </p:pic>
    </p:spTree>
    <p:extLst>
      <p:ext uri="{BB962C8B-B14F-4D97-AF65-F5344CB8AC3E}">
        <p14:creationId xmlns:p14="http://schemas.microsoft.com/office/powerpoint/2010/main" val="1999530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1" eaLnBrk="1" latinLnBrk="0" hangingPunct="1">
        <a:lnSpc>
          <a:spcPct val="90000"/>
        </a:lnSpc>
        <a:spcBef>
          <a:spcPct val="0"/>
        </a:spcBef>
        <a:buNone/>
        <a:defRPr sz="2800" kern="1200">
          <a:solidFill>
            <a:srgbClr val="009FDF"/>
          </a:solidFill>
          <a:latin typeface="FbSpoiler Regular" panose="02020603050405020304" pitchFamily="18" charset="-79"/>
          <a:ea typeface="+mj-ea"/>
          <a:cs typeface="+mj-cs"/>
        </a:defRPr>
      </a:lvl1pPr>
    </p:titleStyle>
    <p:bodyStyle>
      <a:lvl1pPr marL="228600" indent="-228600" algn="r" defTabSz="914400" rtl="1" eaLnBrk="1" latinLnBrk="0" hangingPunct="1">
        <a:lnSpc>
          <a:spcPct val="100000"/>
        </a:lnSpc>
        <a:spcBef>
          <a:spcPts val="1200"/>
        </a:spcBef>
        <a:buFont typeface="Arial" panose="020B0604020202020204" pitchFamily="34" charset="0"/>
        <a:buChar char="•"/>
        <a:defRPr sz="2000" kern="1200">
          <a:solidFill>
            <a:srgbClr val="58595B"/>
          </a:solidFill>
          <a:latin typeface="FbSpoiler Regular" panose="02020603050405020304" pitchFamily="18" charset="-79"/>
          <a:ea typeface="+mn-ea"/>
          <a:cs typeface="+mn-cs"/>
        </a:defRPr>
      </a:lvl1pPr>
      <a:lvl2pPr marL="685800" indent="-228600" algn="r" defTabSz="914400" rtl="1" eaLnBrk="1" latinLnBrk="0" hangingPunct="1">
        <a:lnSpc>
          <a:spcPct val="100000"/>
        </a:lnSpc>
        <a:spcBef>
          <a:spcPts val="1200"/>
        </a:spcBef>
        <a:buFont typeface="Arial" panose="020B0604020202020204" pitchFamily="34" charset="0"/>
        <a:buChar char="•"/>
        <a:defRPr sz="1800" kern="1200">
          <a:solidFill>
            <a:srgbClr val="58595B"/>
          </a:solidFill>
          <a:latin typeface="FbSpoiler Regular" panose="02020603050405020304" pitchFamily="18" charset="-79"/>
          <a:ea typeface="+mn-ea"/>
          <a:cs typeface="+mn-cs"/>
        </a:defRPr>
      </a:lvl2pPr>
      <a:lvl3pPr marL="1143000" indent="-228600" algn="r" defTabSz="914400" rtl="1" eaLnBrk="1" latinLnBrk="0" hangingPunct="1">
        <a:lnSpc>
          <a:spcPct val="100000"/>
        </a:lnSpc>
        <a:spcBef>
          <a:spcPts val="1200"/>
        </a:spcBef>
        <a:buFont typeface="Arial" panose="020B0604020202020204" pitchFamily="34" charset="0"/>
        <a:buChar char="•"/>
        <a:defRPr sz="1600" kern="1200">
          <a:solidFill>
            <a:srgbClr val="58595B"/>
          </a:solidFill>
          <a:latin typeface="FbSpoiler Regular" panose="02020603050405020304" pitchFamily="18" charset="-79"/>
          <a:ea typeface="+mn-ea"/>
          <a:cs typeface="+mn-cs"/>
        </a:defRPr>
      </a:lvl3pPr>
      <a:lvl4pPr marL="1600200" indent="-228600" algn="r" defTabSz="914400" rtl="1" eaLnBrk="1" latinLnBrk="0" hangingPunct="1">
        <a:lnSpc>
          <a:spcPct val="100000"/>
        </a:lnSpc>
        <a:spcBef>
          <a:spcPts val="1200"/>
        </a:spcBef>
        <a:buFont typeface="Arial" panose="020B0604020202020204" pitchFamily="34" charset="0"/>
        <a:buChar char="•"/>
        <a:defRPr sz="1400" kern="1200">
          <a:solidFill>
            <a:srgbClr val="58595B"/>
          </a:solidFill>
          <a:latin typeface="FbSpoiler Regular" panose="02020603050405020304" pitchFamily="18" charset="-79"/>
          <a:ea typeface="+mn-ea"/>
          <a:cs typeface="+mn-cs"/>
        </a:defRPr>
      </a:lvl4pPr>
      <a:lvl5pPr marL="2057400" indent="-228600" algn="r" defTabSz="914400" rtl="1" eaLnBrk="1" latinLnBrk="0" hangingPunct="1">
        <a:lnSpc>
          <a:spcPct val="100000"/>
        </a:lnSpc>
        <a:spcBef>
          <a:spcPts val="1200"/>
        </a:spcBef>
        <a:buFont typeface="Arial" panose="020B0604020202020204" pitchFamily="34" charset="0"/>
        <a:buChar char="•"/>
        <a:defRPr sz="1400" kern="1200">
          <a:solidFill>
            <a:srgbClr val="58595B"/>
          </a:solidFill>
          <a:latin typeface="FbSpoiler Regular" panose="02020603050405020304" pitchFamily="18" charset="-79"/>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1</a:t>
            </a:fld>
            <a:endParaRPr lang="en-US"/>
          </a:p>
        </p:txBody>
      </p:sp>
      <p:sp>
        <p:nvSpPr>
          <p:cNvPr id="2" name="כותרת 1"/>
          <p:cNvSpPr>
            <a:spLocks noGrp="1"/>
          </p:cNvSpPr>
          <p:nvPr>
            <p:ph type="title"/>
          </p:nvPr>
        </p:nvSpPr>
        <p:spPr>
          <a:xfrm>
            <a:off x="1420873" y="2900018"/>
            <a:ext cx="9256185" cy="729456"/>
          </a:xfrm>
        </p:spPr>
        <p:txBody>
          <a:bodyPr>
            <a:normAutofit fontScale="90000"/>
          </a:bodyPr>
          <a:lstStyle/>
          <a:p>
            <a:pPr algn="ctr"/>
            <a:r>
              <a:rPr lang="he-IL" dirty="0"/>
              <a:t>מצגת לוועדת הכספים: </a:t>
            </a:r>
            <a:br>
              <a:rPr lang="he-IL" dirty="0"/>
            </a:br>
            <a:r>
              <a:rPr lang="he-IL" dirty="0"/>
              <a:t/>
            </a:r>
            <a:br>
              <a:rPr lang="he-IL" dirty="0"/>
            </a:br>
            <a:r>
              <a:rPr lang="he-IL" b="1" dirty="0"/>
              <a:t>משבר הקורונה וצעדי הפיקוח על הבנקים</a:t>
            </a:r>
            <a:br>
              <a:rPr lang="he-IL" b="1" dirty="0"/>
            </a:br>
            <a:r>
              <a:rPr lang="he-IL" dirty="0"/>
              <a:t/>
            </a:r>
            <a:br>
              <a:rPr lang="he-IL" dirty="0"/>
            </a:br>
            <a:r>
              <a:rPr lang="he-IL" dirty="0"/>
              <a:t/>
            </a:r>
            <a:br>
              <a:rPr lang="he-IL" dirty="0"/>
            </a:br>
            <a:r>
              <a:rPr lang="he-IL" sz="2700" dirty="0"/>
              <a:t>הפיקוח על הבנקים</a:t>
            </a:r>
            <a:br>
              <a:rPr lang="he-IL" sz="2700" dirty="0"/>
            </a:br>
            <a:r>
              <a:rPr lang="he-IL" sz="2700" dirty="0"/>
              <a:t>בנק ישראל</a:t>
            </a:r>
            <a:r>
              <a:rPr lang="he-IL" sz="2000" dirty="0"/>
              <a:t/>
            </a:r>
            <a:br>
              <a:rPr lang="he-IL" sz="2000" dirty="0"/>
            </a:br>
            <a:r>
              <a:rPr lang="he-IL" dirty="0"/>
              <a:t/>
            </a:r>
            <a:br>
              <a:rPr lang="he-IL" dirty="0"/>
            </a:br>
            <a:r>
              <a:rPr lang="he-IL" sz="2000" dirty="0"/>
              <a:t>26 אפריל, 2020</a:t>
            </a:r>
            <a:br>
              <a:rPr lang="he-IL" sz="2000" dirty="0"/>
            </a:br>
            <a:endParaRPr lang="he-IL" sz="2000" dirty="0"/>
          </a:p>
        </p:txBody>
      </p:sp>
    </p:spTree>
    <p:extLst>
      <p:ext uri="{BB962C8B-B14F-4D97-AF65-F5344CB8AC3E}">
        <p14:creationId xmlns:p14="http://schemas.microsoft.com/office/powerpoint/2010/main" val="49190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63793" y="438594"/>
            <a:ext cx="9256185" cy="729456"/>
          </a:xfrm>
        </p:spPr>
        <p:txBody>
          <a:bodyPr>
            <a:normAutofit fontScale="90000"/>
          </a:bodyPr>
          <a:lstStyle/>
          <a:p>
            <a:r>
              <a:rPr lang="he-IL" sz="2700" dirty="0"/>
              <a:t>טיפול באוכלוסיות מוחלשות:</a:t>
            </a:r>
            <a:r>
              <a:rPr lang="en-US" sz="2700" dirty="0"/>
              <a:t> </a:t>
            </a:r>
            <a:r>
              <a:rPr lang="he-IL" sz="2700" dirty="0"/>
              <a:t>עובדי הבנקים נוטלים סיכון בריאותי כדי לתת שירות לציבור</a:t>
            </a:r>
            <a:endParaRPr lang="he-IL" dirty="0"/>
          </a:p>
        </p:txBody>
      </p:sp>
      <p:pic>
        <p:nvPicPr>
          <p:cNvPr id="3" name="תמונה 2"/>
          <p:cNvPicPr>
            <a:picLocks noChangeAspect="1"/>
          </p:cNvPicPr>
          <p:nvPr/>
        </p:nvPicPr>
        <p:blipFill>
          <a:blip r:embed="rId2"/>
          <a:stretch>
            <a:fillRect/>
          </a:stretch>
        </p:blipFill>
        <p:spPr>
          <a:xfrm>
            <a:off x="5541580" y="1323192"/>
            <a:ext cx="6302589" cy="5116530"/>
          </a:xfrm>
          <a:prstGeom prst="rect">
            <a:avLst/>
          </a:prstGeom>
        </p:spPr>
      </p:pic>
      <p:pic>
        <p:nvPicPr>
          <p:cNvPr id="5" name="תמונה 4"/>
          <p:cNvPicPr>
            <a:picLocks noChangeAspect="1"/>
          </p:cNvPicPr>
          <p:nvPr/>
        </p:nvPicPr>
        <p:blipFill rotWithShape="1">
          <a:blip r:embed="rId3"/>
          <a:srcRect b="30834"/>
          <a:stretch/>
        </p:blipFill>
        <p:spPr>
          <a:xfrm>
            <a:off x="417130" y="1991010"/>
            <a:ext cx="5124450" cy="4162364"/>
          </a:xfrm>
          <a:prstGeom prst="rect">
            <a:avLst/>
          </a:prstGeom>
        </p:spPr>
      </p:pic>
    </p:spTree>
    <p:extLst>
      <p:ext uri="{BB962C8B-B14F-4D97-AF65-F5344CB8AC3E}">
        <p14:creationId xmlns:p14="http://schemas.microsoft.com/office/powerpoint/2010/main" val="388132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11</a:t>
            </a:fld>
            <a:endParaRPr lang="en-US"/>
          </a:p>
        </p:txBody>
      </p:sp>
      <p:sp>
        <p:nvSpPr>
          <p:cNvPr id="2" name="כותרת 1"/>
          <p:cNvSpPr>
            <a:spLocks noGrp="1"/>
          </p:cNvSpPr>
          <p:nvPr>
            <p:ph type="title"/>
          </p:nvPr>
        </p:nvSpPr>
        <p:spPr>
          <a:xfrm>
            <a:off x="1419258" y="447532"/>
            <a:ext cx="9256185" cy="729456"/>
          </a:xfrm>
        </p:spPr>
        <p:txBody>
          <a:bodyPr>
            <a:normAutofit/>
          </a:bodyPr>
          <a:lstStyle/>
          <a:p>
            <a:r>
              <a:rPr lang="he-IL" sz="3000" dirty="0"/>
              <a:t>צעדים רגולטוריים לטובת עסקים במשבר</a:t>
            </a:r>
          </a:p>
        </p:txBody>
      </p:sp>
      <p:sp>
        <p:nvSpPr>
          <p:cNvPr id="7" name="מלבן 6"/>
          <p:cNvSpPr/>
          <p:nvPr/>
        </p:nvSpPr>
        <p:spPr>
          <a:xfrm>
            <a:off x="974303" y="1304892"/>
            <a:ext cx="10539670" cy="4678204"/>
          </a:xfrm>
          <a:prstGeom prst="rect">
            <a:avLst/>
          </a:prstGeom>
        </p:spPr>
        <p:txBody>
          <a:bodyPr wrap="square">
            <a:spAutoFit/>
          </a:bodyPr>
          <a:lstStyle/>
          <a:p>
            <a:r>
              <a:rPr lang="en-US" b="1" dirty="0"/>
              <a:t> </a:t>
            </a:r>
            <a:endParaRPr lang="en-US" dirty="0"/>
          </a:p>
          <a:p>
            <a:pPr lvl="0">
              <a:spcAft>
                <a:spcPts val="1800"/>
              </a:spcAft>
            </a:pPr>
            <a:r>
              <a:rPr lang="he-IL" sz="2000" b="1" dirty="0"/>
              <a:t>העמדת הלוואות לעסקים: </a:t>
            </a:r>
            <a:r>
              <a:rPr lang="he-IL" sz="2000" dirty="0"/>
              <a:t>בנק ישראל פעל לאפשר לבנקים להמשיך ולספק אשראי לעסקים שערב המשבר עמדו בהתחייבויותיהם לבנק. האשראי ניתן על-ידי הבנקים לאחר ניתוח סיכונים ולפי שיקול דעתו. </a:t>
            </a:r>
            <a:endParaRPr lang="en-US" sz="2000" dirty="0"/>
          </a:p>
          <a:p>
            <a:pPr lvl="0">
              <a:spcAft>
                <a:spcPts val="1800"/>
              </a:spcAft>
            </a:pPr>
            <a:endParaRPr lang="he-IL" sz="2000" b="1" dirty="0"/>
          </a:p>
          <a:p>
            <a:pPr lvl="0">
              <a:spcAft>
                <a:spcPts val="1800"/>
              </a:spcAft>
            </a:pPr>
            <a:r>
              <a:rPr lang="he-IL" sz="2000" b="1" dirty="0"/>
              <a:t>הקלה ועידוד הבנקים בדחיית תשלומים ללקוחות שחווים בעיית נזילות: </a:t>
            </a:r>
            <a:r>
              <a:rPr lang="he-IL" sz="2000" dirty="0"/>
              <a:t>פרסמנו הנחיות חשבונאיות שמאפשרות ומעודדות דחיית תשלומים (ללא סיווג אוטומטי הלקוח בהשגחה מיוחדת והפרשה להפסדי אשראי). </a:t>
            </a:r>
          </a:p>
          <a:p>
            <a:pPr lvl="0">
              <a:spcAft>
                <a:spcPts val="1800"/>
              </a:spcAft>
            </a:pPr>
            <a:endParaRPr lang="he-IL" sz="2000" b="1" dirty="0"/>
          </a:p>
          <a:p>
            <a:pPr lvl="0">
              <a:spcAft>
                <a:spcPts val="1800"/>
              </a:spcAft>
            </a:pPr>
            <a:r>
              <a:rPr lang="he-IL" sz="2000" b="1" dirty="0"/>
              <a:t>סיוע לענף הנדל"ן והבינוי:</a:t>
            </a:r>
            <a:r>
              <a:rPr lang="he-IL" sz="2000" dirty="0"/>
              <a:t> הורחבה המגבלה הענפית מ-20% ל-24%, זאת במטרה לאפשר לענף להתגבר על עיכובים וקשיים העשויים לנבוע מהמשבר במהלך החודשים הקרובים ולתמוך בהמשך הצמיחה של המשק. </a:t>
            </a:r>
            <a:endParaRPr lang="en-US" sz="2000" dirty="0"/>
          </a:p>
        </p:txBody>
      </p:sp>
    </p:spTree>
    <p:extLst>
      <p:ext uri="{BB962C8B-B14F-4D97-AF65-F5344CB8AC3E}">
        <p14:creationId xmlns:p14="http://schemas.microsoft.com/office/powerpoint/2010/main" val="91731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12</a:t>
            </a:fld>
            <a:endParaRPr lang="en-US"/>
          </a:p>
        </p:txBody>
      </p:sp>
      <p:sp>
        <p:nvSpPr>
          <p:cNvPr id="2" name="כותרת 1"/>
          <p:cNvSpPr>
            <a:spLocks noGrp="1"/>
          </p:cNvSpPr>
          <p:nvPr>
            <p:ph type="title"/>
          </p:nvPr>
        </p:nvSpPr>
        <p:spPr>
          <a:xfrm>
            <a:off x="1411638" y="424672"/>
            <a:ext cx="9256185" cy="729456"/>
          </a:xfrm>
        </p:spPr>
        <p:txBody>
          <a:bodyPr>
            <a:noAutofit/>
          </a:bodyPr>
          <a:lstStyle/>
          <a:p>
            <a:r>
              <a:rPr lang="he-IL" sz="3000" dirty="0"/>
              <a:t>מה מאפשר את הצעדים: המערכת הבנקאית נכנסה ערוכה למשבר</a:t>
            </a:r>
          </a:p>
        </p:txBody>
      </p:sp>
      <p:sp>
        <p:nvSpPr>
          <p:cNvPr id="4" name="מלבן 3"/>
          <p:cNvSpPr/>
          <p:nvPr/>
        </p:nvSpPr>
        <p:spPr>
          <a:xfrm>
            <a:off x="248562" y="1556322"/>
            <a:ext cx="11582336" cy="4785926"/>
          </a:xfrm>
          <a:prstGeom prst="rect">
            <a:avLst/>
          </a:prstGeom>
        </p:spPr>
        <p:txBody>
          <a:bodyPr wrap="square">
            <a:spAutoFit/>
          </a:bodyPr>
          <a:lstStyle/>
          <a:p>
            <a:pPr marL="914400" lvl="1" indent="-457200">
              <a:spcAft>
                <a:spcPts val="1800"/>
              </a:spcAft>
              <a:buFont typeface="Arial" panose="020B0604020202020204" pitchFamily="34" charset="0"/>
              <a:buChar char="•"/>
            </a:pPr>
            <a:r>
              <a:rPr lang="he-IL" sz="2000" b="1" dirty="0"/>
              <a:t>בעקבות הפיקוח ההדוק של בנק ישראל והתנהלותם האחראית של הבנקים, המערכת הבנקאית נכנסה למשבר איתנה וערוכה</a:t>
            </a:r>
          </a:p>
          <a:p>
            <a:pPr marL="914400" lvl="1" indent="-457200">
              <a:spcAft>
                <a:spcPts val="1800"/>
              </a:spcAft>
              <a:buFont typeface="Arial" panose="020B0604020202020204" pitchFamily="34" charset="0"/>
              <a:buChar char="•"/>
            </a:pPr>
            <a:endParaRPr lang="he-IL" sz="2000" b="1" dirty="0"/>
          </a:p>
          <a:p>
            <a:pPr marL="914400" lvl="1" indent="-457200">
              <a:spcAft>
                <a:spcPts val="1800"/>
              </a:spcAft>
              <a:buFont typeface="Arial" panose="020B0604020202020204" pitchFamily="34" charset="0"/>
              <a:buChar char="•"/>
            </a:pPr>
            <a:r>
              <a:rPr lang="he-IL" sz="2000" b="1" dirty="0"/>
              <a:t>הבנקים יציבים ובעלי כריות</a:t>
            </a:r>
            <a:r>
              <a:rPr lang="he-IL" sz="2000" dirty="0"/>
              <a:t> הון ונזילות הולמות למשבר חמור</a:t>
            </a:r>
          </a:p>
          <a:p>
            <a:pPr marL="1371600" lvl="2" indent="-457200">
              <a:spcAft>
                <a:spcPts val="1800"/>
              </a:spcAft>
              <a:buFont typeface="Arial" panose="020B0604020202020204" pitchFamily="34" charset="0"/>
              <a:buChar char="•"/>
            </a:pPr>
            <a:r>
              <a:rPr lang="he-IL" sz="2000" dirty="0"/>
              <a:t>הפסדי האשראי השנה צפויים לעלות ושורת הרווח של הבנקים תיפגע </a:t>
            </a:r>
            <a:endParaRPr lang="he-IL" sz="2000" b="1" dirty="0"/>
          </a:p>
          <a:p>
            <a:pPr lvl="2">
              <a:spcAft>
                <a:spcPts val="1800"/>
              </a:spcAft>
            </a:pPr>
            <a:endParaRPr lang="he-IL" sz="2000" dirty="0"/>
          </a:p>
          <a:p>
            <a:pPr marL="914400" lvl="1" indent="-457200">
              <a:spcAft>
                <a:spcPts val="1800"/>
              </a:spcAft>
              <a:buFont typeface="Arial" panose="020B0604020202020204" pitchFamily="34" charset="0"/>
              <a:buChar char="•"/>
            </a:pPr>
            <a:r>
              <a:rPr lang="he-IL" sz="2000" b="1" dirty="0"/>
              <a:t>תיק האשראי של הבנקים איכותי ומבוזר </a:t>
            </a:r>
            <a:r>
              <a:rPr lang="he-IL" sz="2000" dirty="0"/>
              <a:t>(החשיפה ללווים גדולים ירדה דרמטית)</a:t>
            </a:r>
          </a:p>
          <a:p>
            <a:pPr marL="914400" lvl="1" indent="-457200">
              <a:spcAft>
                <a:spcPts val="1800"/>
              </a:spcAft>
              <a:buFont typeface="Arial" panose="020B0604020202020204" pitchFamily="34" charset="0"/>
              <a:buChar char="•"/>
            </a:pPr>
            <a:endParaRPr lang="he-IL" sz="2000" dirty="0"/>
          </a:p>
          <a:p>
            <a:pPr marL="914400" lvl="1" indent="-457200">
              <a:spcAft>
                <a:spcPts val="1800"/>
              </a:spcAft>
              <a:buFont typeface="Arial" panose="020B0604020202020204" pitchFamily="34" charset="0"/>
              <a:buChar char="•"/>
            </a:pPr>
            <a:r>
              <a:rPr lang="he-IL" sz="2000" b="1" dirty="0"/>
              <a:t>היציבות הבנקאית היא נכס למשק</a:t>
            </a:r>
            <a:r>
              <a:rPr lang="he-IL" sz="2000" dirty="0"/>
              <a:t>:</a:t>
            </a:r>
            <a:r>
              <a:rPr lang="en-US" sz="2000" dirty="0"/>
              <a:t> </a:t>
            </a:r>
            <a:r>
              <a:rPr lang="he-IL" sz="2000" dirty="0"/>
              <a:t>מאפשרת לשמור על כספי הציבור בבנקים במשבר כה חמור, ולהגדיל את האשראי בעת הזו, תוך תנאי אי ודאות נטילת סיכון</a:t>
            </a:r>
          </a:p>
        </p:txBody>
      </p:sp>
    </p:spTree>
    <p:extLst>
      <p:ext uri="{BB962C8B-B14F-4D97-AF65-F5344CB8AC3E}">
        <p14:creationId xmlns:p14="http://schemas.microsoft.com/office/powerpoint/2010/main" val="278150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1419258" y="447532"/>
            <a:ext cx="9256185" cy="729456"/>
          </a:xfrm>
        </p:spPr>
        <p:txBody>
          <a:bodyPr>
            <a:noAutofit/>
          </a:bodyPr>
          <a:lstStyle/>
          <a:p>
            <a:r>
              <a:rPr lang="he-IL" sz="3000" dirty="0"/>
              <a:t>דחיות תשלומי אשראי שבוצעו על-ידי הבנקים: בהיקף חסר תקדים מתחילת המשבר</a:t>
            </a:r>
          </a:p>
        </p:txBody>
      </p:sp>
      <p:sp>
        <p:nvSpPr>
          <p:cNvPr id="11" name="מלבן 10"/>
          <p:cNvSpPr/>
          <p:nvPr/>
        </p:nvSpPr>
        <p:spPr>
          <a:xfrm>
            <a:off x="158144" y="1695780"/>
            <a:ext cx="11555729" cy="3539430"/>
          </a:xfrm>
          <a:prstGeom prst="rect">
            <a:avLst/>
          </a:prstGeom>
        </p:spPr>
        <p:txBody>
          <a:bodyPr wrap="square">
            <a:spAutoFit/>
          </a:bodyPr>
          <a:lstStyle/>
          <a:p>
            <a:endParaRPr lang="he-IL" sz="2800" dirty="0"/>
          </a:p>
          <a:p>
            <a:r>
              <a:rPr lang="he-IL" sz="2800" dirty="0"/>
              <a:t>הבנקים אימצו מדיניות של דחיית תשלומי הלוואות מסוג: </a:t>
            </a:r>
          </a:p>
          <a:p>
            <a:pPr marL="457200" indent="-457200">
              <a:buFont typeface="Arial" panose="020B0604020202020204" pitchFamily="34" charset="0"/>
              <a:buChar char="•"/>
            </a:pPr>
            <a:r>
              <a:rPr lang="he-IL" sz="2800" dirty="0"/>
              <a:t>משכנתאות</a:t>
            </a:r>
          </a:p>
          <a:p>
            <a:pPr marL="457200" indent="-457200">
              <a:buFont typeface="Arial" panose="020B0604020202020204" pitchFamily="34" charset="0"/>
              <a:buChar char="•"/>
            </a:pPr>
            <a:r>
              <a:rPr lang="he-IL" sz="2800" dirty="0"/>
              <a:t>אשראי צרכני </a:t>
            </a:r>
          </a:p>
          <a:p>
            <a:pPr marL="457200" indent="-457200">
              <a:buFont typeface="Arial" panose="020B0604020202020204" pitchFamily="34" charset="0"/>
              <a:buChar char="•"/>
            </a:pPr>
            <a:r>
              <a:rPr lang="he-IL" sz="2800" dirty="0"/>
              <a:t>ואשראי לעסקים קטנים </a:t>
            </a:r>
          </a:p>
          <a:p>
            <a:endParaRPr lang="he-IL" sz="2800" b="1" dirty="0"/>
          </a:p>
          <a:p>
            <a:r>
              <a:rPr lang="he-IL" sz="2800" b="1" dirty="0"/>
              <a:t>לכלל הלקוחות שערב המשבר שילמו את הלוואות כסדרן</a:t>
            </a:r>
            <a:r>
              <a:rPr lang="he-IL" sz="2800" dirty="0"/>
              <a:t>, וצפוי כי יצלחו את המשבר.</a:t>
            </a:r>
          </a:p>
        </p:txBody>
      </p:sp>
    </p:spTree>
    <p:extLst>
      <p:ext uri="{BB962C8B-B14F-4D97-AF65-F5344CB8AC3E}">
        <p14:creationId xmlns:p14="http://schemas.microsoft.com/office/powerpoint/2010/main" val="328779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723290" y="447532"/>
            <a:ext cx="9952154" cy="729456"/>
          </a:xfrm>
        </p:spPr>
        <p:txBody>
          <a:bodyPr>
            <a:noAutofit/>
          </a:bodyPr>
          <a:lstStyle/>
          <a:p>
            <a:r>
              <a:rPr lang="he-IL" sz="2400" dirty="0"/>
              <a:t>דחיות תשלומי אשראי כבר מתבצעות בהיקף חסר תקדים מתחילת המשבר. הרוב המכריע של מבקשי הדחיות נענים בחיוב.</a:t>
            </a:r>
          </a:p>
        </p:txBody>
      </p:sp>
      <p:graphicFrame>
        <p:nvGraphicFramePr>
          <p:cNvPr id="6" name="טבלה 5"/>
          <p:cNvGraphicFramePr>
            <a:graphicFrameLocks noGrp="1"/>
          </p:cNvGraphicFramePr>
          <p:nvPr>
            <p:extLst>
              <p:ext uri="{D42A27DB-BD31-4B8C-83A1-F6EECF244321}">
                <p14:modId xmlns:p14="http://schemas.microsoft.com/office/powerpoint/2010/main" val="4094850494"/>
              </p:ext>
            </p:extLst>
          </p:nvPr>
        </p:nvGraphicFramePr>
        <p:xfrm>
          <a:off x="3249319" y="1240008"/>
          <a:ext cx="6804000" cy="2763520"/>
        </p:xfrm>
        <a:graphic>
          <a:graphicData uri="http://schemas.openxmlformats.org/drawingml/2006/table">
            <a:tbl>
              <a:tblPr rtl="1" firstRow="1" bandRow="1">
                <a:tableStyleId>{5C22544A-7EE6-4342-B048-85BDC9FD1C3A}</a:tableStyleId>
              </a:tblPr>
              <a:tblGrid>
                <a:gridCol w="2268000">
                  <a:extLst>
                    <a:ext uri="{9D8B030D-6E8A-4147-A177-3AD203B41FA5}">
                      <a16:colId xmlns:a16="http://schemas.microsoft.com/office/drawing/2014/main" val="1425908016"/>
                    </a:ext>
                  </a:extLst>
                </a:gridCol>
                <a:gridCol w="2268000">
                  <a:extLst>
                    <a:ext uri="{9D8B030D-6E8A-4147-A177-3AD203B41FA5}">
                      <a16:colId xmlns:a16="http://schemas.microsoft.com/office/drawing/2014/main" val="4048439824"/>
                    </a:ext>
                  </a:extLst>
                </a:gridCol>
                <a:gridCol w="2268000">
                  <a:extLst>
                    <a:ext uri="{9D8B030D-6E8A-4147-A177-3AD203B41FA5}">
                      <a16:colId xmlns:a16="http://schemas.microsoft.com/office/drawing/2014/main" val="2378456635"/>
                    </a:ext>
                  </a:extLst>
                </a:gridCol>
              </a:tblGrid>
              <a:tr h="370840">
                <a:tc>
                  <a:txBody>
                    <a:bodyPr/>
                    <a:lstStyle/>
                    <a:p>
                      <a:pPr rtl="1"/>
                      <a:endParaRPr lang="he-IL" sz="1600" dirty="0"/>
                    </a:p>
                  </a:txBody>
                  <a:tcPr/>
                </a:tc>
                <a:tc>
                  <a:txBody>
                    <a:bodyPr/>
                    <a:lstStyle/>
                    <a:p>
                      <a:pPr algn="ctr" rtl="1"/>
                      <a:r>
                        <a:rPr lang="he-IL" sz="1600" dirty="0"/>
                        <a:t>מספר הלוואות</a:t>
                      </a:r>
                      <a:r>
                        <a:rPr lang="he-IL" sz="1600" baseline="0" dirty="0"/>
                        <a:t> בהן נדחו תשלומים</a:t>
                      </a:r>
                    </a:p>
                    <a:p>
                      <a:pPr algn="ctr" rtl="1"/>
                      <a:r>
                        <a:rPr lang="he-IL" sz="1600" i="0" baseline="0" dirty="0"/>
                        <a:t>(מרץ עד 19.4)</a:t>
                      </a:r>
                      <a:endParaRPr lang="he-IL" sz="1600" i="0" dirty="0"/>
                    </a:p>
                  </a:txBody>
                  <a:tcPr anchor="ctr"/>
                </a:tc>
                <a:tc>
                  <a:txBody>
                    <a:bodyPr/>
                    <a:lstStyle/>
                    <a:p>
                      <a:pPr algn="ctr" rtl="1"/>
                      <a:r>
                        <a:rPr lang="he-IL" sz="1600" dirty="0"/>
                        <a:t>סכום הדחייה</a:t>
                      </a:r>
                      <a:endParaRPr lang="he-IL" sz="1600" baseline="0" dirty="0"/>
                    </a:p>
                    <a:p>
                      <a:pPr algn="ctr" rtl="1"/>
                      <a:r>
                        <a:rPr lang="he-IL" sz="1600" i="0" baseline="0" dirty="0"/>
                        <a:t>(מיליוני ש"ח)</a:t>
                      </a:r>
                      <a:endParaRPr lang="he-IL" sz="1600" i="0" dirty="0"/>
                    </a:p>
                  </a:txBody>
                  <a:tcPr anchor="ctr"/>
                </a:tc>
                <a:extLst>
                  <a:ext uri="{0D108BD9-81ED-4DB2-BD59-A6C34878D82A}">
                    <a16:rowId xmlns:a16="http://schemas.microsoft.com/office/drawing/2014/main" val="463474173"/>
                  </a:ext>
                </a:extLst>
              </a:tr>
              <a:tr h="370840">
                <a:tc>
                  <a:txBody>
                    <a:bodyPr/>
                    <a:lstStyle/>
                    <a:p>
                      <a:pPr rtl="1"/>
                      <a:r>
                        <a:rPr lang="he-IL" sz="1600" dirty="0"/>
                        <a:t>סך כל הלווים</a:t>
                      </a:r>
                    </a:p>
                  </a:txBody>
                  <a:tcPr/>
                </a:tc>
                <a:tc>
                  <a:txBody>
                    <a:bodyPr/>
                    <a:lstStyle/>
                    <a:p>
                      <a:pPr algn="ctr" rtl="1"/>
                      <a:r>
                        <a:rPr lang="he-IL" sz="2400" b="1" dirty="0">
                          <a:solidFill>
                            <a:schemeClr val="tx1"/>
                          </a:solidFill>
                        </a:rPr>
                        <a:t>357,684</a:t>
                      </a:r>
                    </a:p>
                  </a:txBody>
                  <a:tcPr/>
                </a:tc>
                <a:tc>
                  <a:txBody>
                    <a:bodyPr/>
                    <a:lstStyle/>
                    <a:p>
                      <a:pPr marL="0" algn="ctr" defTabSz="914400" rtl="1" eaLnBrk="1" latinLnBrk="0" hangingPunct="1"/>
                      <a:r>
                        <a:rPr lang="he-IL" sz="2400" b="1" kern="1200" dirty="0">
                          <a:solidFill>
                            <a:schemeClr val="tx1"/>
                          </a:solidFill>
                          <a:latin typeface="+mn-lt"/>
                          <a:ea typeface="+mn-ea"/>
                          <a:cs typeface="+mn-cs"/>
                        </a:rPr>
                        <a:t>4,653</a:t>
                      </a:r>
                    </a:p>
                  </a:txBody>
                  <a:tcPr/>
                </a:tc>
                <a:extLst>
                  <a:ext uri="{0D108BD9-81ED-4DB2-BD59-A6C34878D82A}">
                    <a16:rowId xmlns:a16="http://schemas.microsoft.com/office/drawing/2014/main" val="3144440566"/>
                  </a:ext>
                </a:extLst>
              </a:tr>
              <a:tr h="370840">
                <a:tc>
                  <a:txBody>
                    <a:bodyPr/>
                    <a:lstStyle/>
                    <a:p>
                      <a:pPr rtl="1"/>
                      <a:r>
                        <a:rPr lang="he-IL" sz="1600" dirty="0"/>
                        <a:t>עסקים</a:t>
                      </a:r>
                      <a:r>
                        <a:rPr lang="he-IL" sz="1600" baseline="0" dirty="0"/>
                        <a:t> מסחריים וגדולים</a:t>
                      </a:r>
                      <a:endParaRPr lang="he-IL" sz="1600" dirty="0"/>
                    </a:p>
                  </a:txBody>
                  <a:tcPr/>
                </a:tc>
                <a:tc>
                  <a:txBody>
                    <a:bodyPr/>
                    <a:lstStyle/>
                    <a:p>
                      <a:pPr algn="ctr" rtl="1"/>
                      <a:r>
                        <a:rPr lang="he-IL" sz="1600" dirty="0"/>
                        <a:t>4,657</a:t>
                      </a:r>
                    </a:p>
                  </a:txBody>
                  <a:tcPr/>
                </a:tc>
                <a:tc>
                  <a:txBody>
                    <a:bodyPr/>
                    <a:lstStyle/>
                    <a:p>
                      <a:pPr algn="ctr" rtl="1"/>
                      <a:r>
                        <a:rPr lang="he-IL" sz="1600" dirty="0"/>
                        <a:t>906</a:t>
                      </a:r>
                    </a:p>
                  </a:txBody>
                  <a:tcPr/>
                </a:tc>
                <a:extLst>
                  <a:ext uri="{0D108BD9-81ED-4DB2-BD59-A6C34878D82A}">
                    <a16:rowId xmlns:a16="http://schemas.microsoft.com/office/drawing/2014/main" val="2062923694"/>
                  </a:ext>
                </a:extLst>
              </a:tr>
              <a:tr h="370840">
                <a:tc>
                  <a:txBody>
                    <a:bodyPr/>
                    <a:lstStyle/>
                    <a:p>
                      <a:pPr rtl="1"/>
                      <a:r>
                        <a:rPr lang="he-IL" sz="1600" dirty="0"/>
                        <a:t>עסקים קטנים</a:t>
                      </a:r>
                    </a:p>
                  </a:txBody>
                  <a:tcPr/>
                </a:tc>
                <a:tc>
                  <a:txBody>
                    <a:bodyPr/>
                    <a:lstStyle/>
                    <a:p>
                      <a:pPr algn="ctr" rtl="1"/>
                      <a:r>
                        <a:rPr lang="he-IL" sz="1600" dirty="0"/>
                        <a:t>83,736</a:t>
                      </a:r>
                    </a:p>
                  </a:txBody>
                  <a:tcPr/>
                </a:tc>
                <a:tc>
                  <a:txBody>
                    <a:bodyPr/>
                    <a:lstStyle/>
                    <a:p>
                      <a:pPr algn="ctr" rtl="1"/>
                      <a:r>
                        <a:rPr lang="he-IL" sz="1600" dirty="0"/>
                        <a:t>1,496</a:t>
                      </a:r>
                    </a:p>
                  </a:txBody>
                  <a:tcPr/>
                </a:tc>
                <a:extLst>
                  <a:ext uri="{0D108BD9-81ED-4DB2-BD59-A6C34878D82A}">
                    <a16:rowId xmlns:a16="http://schemas.microsoft.com/office/drawing/2014/main" val="2910971201"/>
                  </a:ext>
                </a:extLst>
              </a:tr>
              <a:tr h="370840">
                <a:tc>
                  <a:txBody>
                    <a:bodyPr/>
                    <a:lstStyle/>
                    <a:p>
                      <a:pPr rtl="1"/>
                      <a:r>
                        <a:rPr lang="he-IL" sz="1600" dirty="0"/>
                        <a:t>משכנתאות*</a:t>
                      </a:r>
                    </a:p>
                  </a:txBody>
                  <a:tcPr/>
                </a:tc>
                <a:tc>
                  <a:txBody>
                    <a:bodyPr/>
                    <a:lstStyle/>
                    <a:p>
                      <a:pPr algn="ctr" rtl="1"/>
                      <a:r>
                        <a:rPr lang="he-IL" sz="1600" dirty="0"/>
                        <a:t>120,997</a:t>
                      </a:r>
                    </a:p>
                  </a:txBody>
                  <a:tcPr/>
                </a:tc>
                <a:tc>
                  <a:txBody>
                    <a:bodyPr/>
                    <a:lstStyle/>
                    <a:p>
                      <a:pPr algn="ctr" rtl="1"/>
                      <a:r>
                        <a:rPr lang="he-IL" sz="1600" dirty="0"/>
                        <a:t>1,639</a:t>
                      </a:r>
                    </a:p>
                  </a:txBody>
                  <a:tcPr/>
                </a:tc>
                <a:extLst>
                  <a:ext uri="{0D108BD9-81ED-4DB2-BD59-A6C34878D82A}">
                    <a16:rowId xmlns:a16="http://schemas.microsoft.com/office/drawing/2014/main" val="4186591452"/>
                  </a:ext>
                </a:extLst>
              </a:tr>
              <a:tr h="370840">
                <a:tc>
                  <a:txBody>
                    <a:bodyPr/>
                    <a:lstStyle/>
                    <a:p>
                      <a:pPr rtl="1"/>
                      <a:r>
                        <a:rPr lang="he-IL" sz="1600" dirty="0"/>
                        <a:t>אשראי צרכני אחר</a:t>
                      </a:r>
                    </a:p>
                  </a:txBody>
                  <a:tcPr/>
                </a:tc>
                <a:tc>
                  <a:txBody>
                    <a:bodyPr/>
                    <a:lstStyle/>
                    <a:p>
                      <a:pPr algn="ctr" rtl="1"/>
                      <a:r>
                        <a:rPr lang="he-IL" sz="1600" dirty="0"/>
                        <a:t>148,924</a:t>
                      </a:r>
                    </a:p>
                  </a:txBody>
                  <a:tcPr/>
                </a:tc>
                <a:tc>
                  <a:txBody>
                    <a:bodyPr/>
                    <a:lstStyle/>
                    <a:p>
                      <a:pPr algn="ctr" rtl="1"/>
                      <a:r>
                        <a:rPr lang="he-IL" sz="1600" dirty="0"/>
                        <a:t>613</a:t>
                      </a:r>
                    </a:p>
                  </a:txBody>
                  <a:tcPr/>
                </a:tc>
                <a:extLst>
                  <a:ext uri="{0D108BD9-81ED-4DB2-BD59-A6C34878D82A}">
                    <a16:rowId xmlns:a16="http://schemas.microsoft.com/office/drawing/2014/main" val="539780099"/>
                  </a:ext>
                </a:extLst>
              </a:tr>
            </a:tbl>
          </a:graphicData>
        </a:graphic>
      </p:graphicFrame>
      <p:sp>
        <p:nvSpPr>
          <p:cNvPr id="4" name="TextBox 3"/>
          <p:cNvSpPr txBox="1"/>
          <p:nvPr/>
        </p:nvSpPr>
        <p:spPr>
          <a:xfrm>
            <a:off x="4909819" y="3994232"/>
            <a:ext cx="5143500" cy="276999"/>
          </a:xfrm>
          <a:prstGeom prst="rect">
            <a:avLst/>
          </a:prstGeom>
          <a:noFill/>
        </p:spPr>
        <p:txBody>
          <a:bodyPr wrap="square" rtlCol="1">
            <a:spAutoFit/>
          </a:bodyPr>
          <a:lstStyle/>
          <a:p>
            <a:r>
              <a:rPr lang="he-IL" sz="1200" dirty="0"/>
              <a:t>* דיור - מספר לקוחות שביקשו דחייה</a:t>
            </a:r>
          </a:p>
        </p:txBody>
      </p:sp>
      <p:graphicFrame>
        <p:nvGraphicFramePr>
          <p:cNvPr id="9" name="תרשים 8"/>
          <p:cNvGraphicFramePr>
            <a:graphicFrameLocks/>
          </p:cNvGraphicFramePr>
          <p:nvPr>
            <p:extLst>
              <p:ext uri="{D42A27DB-BD31-4B8C-83A1-F6EECF244321}">
                <p14:modId xmlns:p14="http://schemas.microsoft.com/office/powerpoint/2010/main" val="3511517321"/>
              </p:ext>
            </p:extLst>
          </p:nvPr>
        </p:nvGraphicFramePr>
        <p:xfrm>
          <a:off x="723289" y="4308438"/>
          <a:ext cx="7015261" cy="25495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תמונה 7"/>
          <p:cNvPicPr>
            <a:picLocks noChangeAspect="1"/>
          </p:cNvPicPr>
          <p:nvPr/>
        </p:nvPicPr>
        <p:blipFill>
          <a:blip r:embed="rId4"/>
          <a:stretch>
            <a:fillRect/>
          </a:stretch>
        </p:blipFill>
        <p:spPr>
          <a:xfrm>
            <a:off x="7738550" y="4271231"/>
            <a:ext cx="3819525" cy="2549562"/>
          </a:xfrm>
          <a:prstGeom prst="rect">
            <a:avLst/>
          </a:prstGeom>
        </p:spPr>
      </p:pic>
    </p:spTree>
    <p:extLst>
      <p:ext uri="{BB962C8B-B14F-4D97-AF65-F5344CB8AC3E}">
        <p14:creationId xmlns:p14="http://schemas.microsoft.com/office/powerpoint/2010/main" val="303647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1419258" y="447532"/>
            <a:ext cx="9256185" cy="729456"/>
          </a:xfrm>
        </p:spPr>
        <p:txBody>
          <a:bodyPr>
            <a:normAutofit/>
          </a:bodyPr>
          <a:lstStyle/>
          <a:p>
            <a:r>
              <a:rPr lang="he-IL" sz="3000" dirty="0"/>
              <a:t>מגמות באשראי במהלך המשבר</a:t>
            </a:r>
          </a:p>
        </p:txBody>
      </p:sp>
      <p:graphicFrame>
        <p:nvGraphicFramePr>
          <p:cNvPr id="5" name="טבלה 4"/>
          <p:cNvGraphicFramePr>
            <a:graphicFrameLocks noGrp="1"/>
          </p:cNvGraphicFramePr>
          <p:nvPr>
            <p:extLst>
              <p:ext uri="{D42A27DB-BD31-4B8C-83A1-F6EECF244321}">
                <p14:modId xmlns:p14="http://schemas.microsoft.com/office/powerpoint/2010/main" val="2853680479"/>
              </p:ext>
            </p:extLst>
          </p:nvPr>
        </p:nvGraphicFramePr>
        <p:xfrm>
          <a:off x="2901693" y="1487690"/>
          <a:ext cx="7488000" cy="2622010"/>
        </p:xfrm>
        <a:graphic>
          <a:graphicData uri="http://schemas.openxmlformats.org/drawingml/2006/table">
            <a:tbl>
              <a:tblPr rtl="1" firstRow="1" bandRow="1">
                <a:tableStyleId>{5C22544A-7EE6-4342-B048-85BDC9FD1C3A}</a:tableStyleId>
              </a:tblPr>
              <a:tblGrid>
                <a:gridCol w="2736000">
                  <a:extLst>
                    <a:ext uri="{9D8B030D-6E8A-4147-A177-3AD203B41FA5}">
                      <a16:colId xmlns:a16="http://schemas.microsoft.com/office/drawing/2014/main" val="1425908016"/>
                    </a:ext>
                  </a:extLst>
                </a:gridCol>
                <a:gridCol w="2376000">
                  <a:extLst>
                    <a:ext uri="{9D8B030D-6E8A-4147-A177-3AD203B41FA5}">
                      <a16:colId xmlns:a16="http://schemas.microsoft.com/office/drawing/2014/main" val="4048439824"/>
                    </a:ext>
                  </a:extLst>
                </a:gridCol>
                <a:gridCol w="2376000">
                  <a:extLst>
                    <a:ext uri="{9D8B030D-6E8A-4147-A177-3AD203B41FA5}">
                      <a16:colId xmlns:a16="http://schemas.microsoft.com/office/drawing/2014/main" val="2378456635"/>
                    </a:ext>
                  </a:extLst>
                </a:gridCol>
              </a:tblGrid>
              <a:tr h="5913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200" i="0" dirty="0"/>
                    </a:p>
                  </a:txBody>
                  <a:tcPr anchor="ctr"/>
                </a:tc>
                <a:tc>
                  <a:txBody>
                    <a:bodyPr/>
                    <a:lstStyle/>
                    <a:p>
                      <a:pPr algn="ctr" rtl="1"/>
                      <a:r>
                        <a:rPr lang="he-IL" sz="1600" dirty="0"/>
                        <a:t>שינוי בהיקף</a:t>
                      </a:r>
                      <a:r>
                        <a:rPr lang="he-IL" sz="1600" baseline="0" dirty="0"/>
                        <a:t> האשראי בחודש מרץ,</a:t>
                      </a:r>
                    </a:p>
                    <a:p>
                      <a:pPr algn="ctr" rtl="1"/>
                      <a:r>
                        <a:rPr lang="he-IL" sz="1600" baseline="0" dirty="0"/>
                        <a:t>במיליארדי ש"ח</a:t>
                      </a:r>
                    </a:p>
                  </a:txBody>
                  <a:tcPr anchor="ctr"/>
                </a:tc>
                <a:tc>
                  <a:txBody>
                    <a:bodyPr/>
                    <a:lstStyle/>
                    <a:p>
                      <a:pPr algn="ctr" rtl="1"/>
                      <a:r>
                        <a:rPr lang="he-IL" sz="1600" dirty="0"/>
                        <a:t>שיעור השינוי</a:t>
                      </a:r>
                    </a:p>
                    <a:p>
                      <a:pPr algn="ctr" rtl="1"/>
                      <a:r>
                        <a:rPr lang="he-IL" sz="1600" dirty="0"/>
                        <a:t>במונחים שנתיים</a:t>
                      </a:r>
                      <a:endParaRPr lang="he-IL" sz="1600" i="0" dirty="0"/>
                    </a:p>
                  </a:txBody>
                  <a:tcPr anchor="ctr"/>
                </a:tc>
                <a:extLst>
                  <a:ext uri="{0D108BD9-81ED-4DB2-BD59-A6C34878D82A}">
                    <a16:rowId xmlns:a16="http://schemas.microsoft.com/office/drawing/2014/main" val="463474173"/>
                  </a:ext>
                </a:extLst>
              </a:tr>
              <a:tr h="359810">
                <a:tc>
                  <a:txBody>
                    <a:bodyPr/>
                    <a:lstStyle/>
                    <a:p>
                      <a:pPr rtl="1"/>
                      <a:r>
                        <a:rPr lang="he-IL" sz="1600" dirty="0"/>
                        <a:t>סך האשראי</a:t>
                      </a:r>
                      <a:r>
                        <a:rPr lang="he-IL" sz="1600" baseline="0" dirty="0"/>
                        <a:t> למשק</a:t>
                      </a:r>
                      <a:endParaRPr lang="he-IL" sz="1600" dirty="0"/>
                    </a:p>
                  </a:txBody>
                  <a:tcPr anchor="ctr"/>
                </a:tc>
                <a:tc>
                  <a:txBody>
                    <a:bodyPr/>
                    <a:lstStyle/>
                    <a:p>
                      <a:pPr algn="ctr" rtl="1"/>
                      <a:r>
                        <a:rPr lang="he-IL" sz="1600" dirty="0"/>
                        <a:t>24.3</a:t>
                      </a:r>
                    </a:p>
                  </a:txBody>
                  <a:tcPr anchor="ctr"/>
                </a:tc>
                <a:tc>
                  <a:txBody>
                    <a:bodyPr/>
                    <a:lstStyle/>
                    <a:p>
                      <a:pPr algn="ctr" rtl="1"/>
                      <a:r>
                        <a:rPr lang="he-IL" sz="1600" dirty="0"/>
                        <a:t>28%</a:t>
                      </a:r>
                    </a:p>
                  </a:txBody>
                  <a:tcPr anchor="ctr"/>
                </a:tc>
                <a:extLst>
                  <a:ext uri="{0D108BD9-81ED-4DB2-BD59-A6C34878D82A}">
                    <a16:rowId xmlns:a16="http://schemas.microsoft.com/office/drawing/2014/main" val="3144440566"/>
                  </a:ext>
                </a:extLst>
              </a:tr>
              <a:tr h="359810">
                <a:tc>
                  <a:txBody>
                    <a:bodyPr/>
                    <a:lstStyle/>
                    <a:p>
                      <a:pPr rtl="1"/>
                      <a:r>
                        <a:rPr lang="he-IL" sz="1600" dirty="0"/>
                        <a:t>עסקים</a:t>
                      </a:r>
                      <a:r>
                        <a:rPr lang="he-IL" sz="1600" baseline="0" dirty="0"/>
                        <a:t> מסחריים וגדולים</a:t>
                      </a:r>
                      <a:endParaRPr lang="he-IL" sz="1600" dirty="0"/>
                    </a:p>
                  </a:txBody>
                  <a:tcPr anchor="ctr"/>
                </a:tc>
                <a:tc>
                  <a:txBody>
                    <a:bodyPr/>
                    <a:lstStyle/>
                    <a:p>
                      <a:pPr algn="ctr" rtl="1"/>
                      <a:r>
                        <a:rPr lang="he-IL" sz="1600" dirty="0"/>
                        <a:t>21.5</a:t>
                      </a:r>
                    </a:p>
                  </a:txBody>
                  <a:tcPr anchor="ctr"/>
                </a:tc>
                <a:tc>
                  <a:txBody>
                    <a:bodyPr/>
                    <a:lstStyle/>
                    <a:p>
                      <a:pPr algn="ctr" rtl="1"/>
                      <a:r>
                        <a:rPr lang="he-IL" sz="1600" dirty="0"/>
                        <a:t>67%</a:t>
                      </a:r>
                    </a:p>
                  </a:txBody>
                  <a:tcPr anchor="ctr"/>
                </a:tc>
                <a:extLst>
                  <a:ext uri="{0D108BD9-81ED-4DB2-BD59-A6C34878D82A}">
                    <a16:rowId xmlns:a16="http://schemas.microsoft.com/office/drawing/2014/main" val="2062923694"/>
                  </a:ext>
                </a:extLst>
              </a:tr>
              <a:tr h="359810">
                <a:tc>
                  <a:txBody>
                    <a:bodyPr/>
                    <a:lstStyle/>
                    <a:p>
                      <a:pPr rtl="1"/>
                      <a:r>
                        <a:rPr lang="he-IL" sz="1600" dirty="0"/>
                        <a:t>עסקים קטנים</a:t>
                      </a:r>
                    </a:p>
                  </a:txBody>
                  <a:tcPr anchor="ctr"/>
                </a:tc>
                <a:tc>
                  <a:txBody>
                    <a:bodyPr/>
                    <a:lstStyle/>
                    <a:p>
                      <a:pPr algn="ctr" rtl="1"/>
                      <a:r>
                        <a:rPr lang="he-IL" sz="1600" dirty="0"/>
                        <a:t>0.9-</a:t>
                      </a:r>
                    </a:p>
                  </a:txBody>
                  <a:tcPr anchor="ctr"/>
                </a:tc>
                <a:tc>
                  <a:txBody>
                    <a:bodyPr/>
                    <a:lstStyle/>
                    <a:p>
                      <a:pPr algn="ctr" rtl="1"/>
                      <a:r>
                        <a:rPr lang="he-IL" sz="1600" dirty="0"/>
                        <a:t>10%-</a:t>
                      </a:r>
                    </a:p>
                  </a:txBody>
                  <a:tcPr anchor="ctr"/>
                </a:tc>
                <a:extLst>
                  <a:ext uri="{0D108BD9-81ED-4DB2-BD59-A6C34878D82A}">
                    <a16:rowId xmlns:a16="http://schemas.microsoft.com/office/drawing/2014/main" val="2910971201"/>
                  </a:ext>
                </a:extLst>
              </a:tr>
              <a:tr h="359810">
                <a:tc>
                  <a:txBody>
                    <a:bodyPr/>
                    <a:lstStyle/>
                    <a:p>
                      <a:pPr rtl="1"/>
                      <a:r>
                        <a:rPr lang="he-IL" sz="1600" dirty="0"/>
                        <a:t>משכנתאות</a:t>
                      </a:r>
                    </a:p>
                  </a:txBody>
                  <a:tcPr anchor="ctr"/>
                </a:tc>
                <a:tc>
                  <a:txBody>
                    <a:bodyPr/>
                    <a:lstStyle/>
                    <a:p>
                      <a:pPr algn="ctr" rtl="1"/>
                      <a:r>
                        <a:rPr lang="he-IL" sz="1600" dirty="0"/>
                        <a:t>4.7</a:t>
                      </a:r>
                    </a:p>
                  </a:txBody>
                  <a:tcPr anchor="ctr"/>
                </a:tc>
                <a:tc>
                  <a:txBody>
                    <a:bodyPr/>
                    <a:lstStyle/>
                    <a:p>
                      <a:pPr algn="ctr" rtl="1"/>
                      <a:r>
                        <a:rPr lang="he-IL" sz="1600" dirty="0"/>
                        <a:t>14%</a:t>
                      </a:r>
                    </a:p>
                  </a:txBody>
                  <a:tcPr anchor="ctr"/>
                </a:tc>
                <a:extLst>
                  <a:ext uri="{0D108BD9-81ED-4DB2-BD59-A6C34878D82A}">
                    <a16:rowId xmlns:a16="http://schemas.microsoft.com/office/drawing/2014/main" val="4186591452"/>
                  </a:ext>
                </a:extLst>
              </a:tr>
              <a:tr h="359810">
                <a:tc>
                  <a:txBody>
                    <a:bodyPr/>
                    <a:lstStyle/>
                    <a:p>
                      <a:pPr rtl="1"/>
                      <a:r>
                        <a:rPr lang="he-IL" sz="1600" dirty="0"/>
                        <a:t>צרכני</a:t>
                      </a:r>
                    </a:p>
                  </a:txBody>
                  <a:tcPr anchor="ctr"/>
                </a:tc>
                <a:tc>
                  <a:txBody>
                    <a:bodyPr/>
                    <a:lstStyle/>
                    <a:p>
                      <a:pPr algn="ctr" rtl="1"/>
                      <a:r>
                        <a:rPr lang="he-IL" sz="1600" dirty="0"/>
                        <a:t>1-</a:t>
                      </a:r>
                    </a:p>
                  </a:txBody>
                  <a:tcPr anchor="ctr"/>
                </a:tc>
                <a:tc>
                  <a:txBody>
                    <a:bodyPr/>
                    <a:lstStyle/>
                    <a:p>
                      <a:pPr algn="ctr" rtl="1"/>
                      <a:r>
                        <a:rPr lang="he-IL" sz="1600" dirty="0"/>
                        <a:t>8%-</a:t>
                      </a:r>
                    </a:p>
                  </a:txBody>
                  <a:tcPr anchor="ctr"/>
                </a:tc>
                <a:extLst>
                  <a:ext uri="{0D108BD9-81ED-4DB2-BD59-A6C34878D82A}">
                    <a16:rowId xmlns:a16="http://schemas.microsoft.com/office/drawing/2014/main" val="539780099"/>
                  </a:ext>
                </a:extLst>
              </a:tr>
            </a:tbl>
          </a:graphicData>
        </a:graphic>
      </p:graphicFrame>
      <p:graphicFrame>
        <p:nvGraphicFramePr>
          <p:cNvPr id="7" name="תרשים 6"/>
          <p:cNvGraphicFramePr>
            <a:graphicFrameLocks/>
          </p:cNvGraphicFramePr>
          <p:nvPr/>
        </p:nvGraphicFramePr>
        <p:xfrm>
          <a:off x="638702" y="4158734"/>
          <a:ext cx="5148000" cy="27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תרשים 7"/>
          <p:cNvGraphicFramePr>
            <a:graphicFrameLocks/>
          </p:cNvGraphicFramePr>
          <p:nvPr/>
        </p:nvGraphicFramePr>
        <p:xfrm>
          <a:off x="6132184" y="4158734"/>
          <a:ext cx="5148000" cy="27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476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1419258" y="447532"/>
            <a:ext cx="9256185" cy="729456"/>
          </a:xfrm>
        </p:spPr>
        <p:txBody>
          <a:bodyPr>
            <a:normAutofit/>
          </a:bodyPr>
          <a:lstStyle/>
          <a:p>
            <a:r>
              <a:rPr lang="he-IL" sz="3000" dirty="0"/>
              <a:t>מגמות באשראי במהלך חודש אפריל</a:t>
            </a:r>
          </a:p>
        </p:txBody>
      </p:sp>
      <p:sp>
        <p:nvSpPr>
          <p:cNvPr id="5" name="מלבן 4"/>
          <p:cNvSpPr/>
          <p:nvPr/>
        </p:nvSpPr>
        <p:spPr>
          <a:xfrm>
            <a:off x="743152" y="1465360"/>
            <a:ext cx="10608395" cy="3477875"/>
          </a:xfrm>
          <a:prstGeom prst="rect">
            <a:avLst/>
          </a:prstGeom>
        </p:spPr>
        <p:txBody>
          <a:bodyPr wrap="square">
            <a:spAutoFit/>
          </a:bodyPr>
          <a:lstStyle/>
          <a:p>
            <a:r>
              <a:rPr lang="he-IL" sz="2000" b="1" dirty="0">
                <a:solidFill>
                  <a:prstClr val="black"/>
                </a:solidFill>
              </a:rPr>
              <a:t>משכנתאות: </a:t>
            </a:r>
            <a:r>
              <a:rPr lang="he-IL" sz="2000" dirty="0">
                <a:solidFill>
                  <a:prstClr val="black"/>
                </a:solidFill>
              </a:rPr>
              <a:t>נמשך הגידול, אולם בקצב יותר נמוך מחודש מרץ (ביצועים של 6-7 מיליארדי שח)</a:t>
            </a:r>
          </a:p>
          <a:p>
            <a:endParaRPr lang="he-IL" sz="2000" b="1" dirty="0">
              <a:solidFill>
                <a:prstClr val="black"/>
              </a:solidFill>
            </a:endParaRPr>
          </a:p>
          <a:p>
            <a:r>
              <a:rPr lang="he-IL" sz="2000" b="1" dirty="0">
                <a:solidFill>
                  <a:prstClr val="black"/>
                </a:solidFill>
              </a:rPr>
              <a:t>צרכני: </a:t>
            </a:r>
            <a:r>
              <a:rPr lang="he-IL" sz="2000" dirty="0">
                <a:solidFill>
                  <a:prstClr val="black"/>
                </a:solidFill>
              </a:rPr>
              <a:t>חלה ירידה</a:t>
            </a:r>
          </a:p>
          <a:p>
            <a:pPr marL="342900" indent="-342900">
              <a:buFont typeface="Arial" panose="020B0604020202020204" pitchFamily="34" charset="0"/>
              <a:buChar char="•"/>
            </a:pPr>
            <a:r>
              <a:rPr lang="he-IL" sz="2000" dirty="0">
                <a:solidFill>
                  <a:prstClr val="black"/>
                </a:solidFill>
              </a:rPr>
              <a:t>בעיקר עקב ירידה בביקוש לצריכה פרטית</a:t>
            </a:r>
            <a:r>
              <a:rPr lang="en-US" sz="2000" dirty="0">
                <a:solidFill>
                  <a:prstClr val="black"/>
                </a:solidFill>
              </a:rPr>
              <a:t> </a:t>
            </a:r>
            <a:r>
              <a:rPr lang="he-IL" sz="2000" dirty="0">
                <a:solidFill>
                  <a:prstClr val="black"/>
                </a:solidFill>
              </a:rPr>
              <a:t>בכרטיסי אשראי</a:t>
            </a:r>
            <a:r>
              <a:rPr lang="en-US" sz="2000" dirty="0">
                <a:solidFill>
                  <a:prstClr val="black"/>
                </a:solidFill>
              </a:rPr>
              <a:t/>
            </a:r>
            <a:br>
              <a:rPr lang="en-US" sz="2000" dirty="0">
                <a:solidFill>
                  <a:prstClr val="black"/>
                </a:solidFill>
              </a:rPr>
            </a:br>
            <a:r>
              <a:rPr lang="he-IL" sz="2000" dirty="0">
                <a:solidFill>
                  <a:prstClr val="black"/>
                </a:solidFill>
              </a:rPr>
              <a:t>לצד צמצום פעולות שיווק אקטיבי על-ידי הבנקים</a:t>
            </a:r>
          </a:p>
          <a:p>
            <a:endParaRPr lang="he-IL" sz="2000" b="1" dirty="0">
              <a:solidFill>
                <a:prstClr val="black"/>
              </a:solidFill>
            </a:endParaRPr>
          </a:p>
          <a:p>
            <a:r>
              <a:rPr lang="he-IL" sz="2000" b="1" dirty="0">
                <a:solidFill>
                  <a:prstClr val="black"/>
                </a:solidFill>
              </a:rPr>
              <a:t>עסקים קטנים: </a:t>
            </a:r>
            <a:r>
              <a:rPr lang="he-IL" sz="2000" dirty="0">
                <a:solidFill>
                  <a:prstClr val="black"/>
                </a:solidFill>
              </a:rPr>
              <a:t>במסגרת הקרן לעסקים קטנים בערבות המדינה (עם ערבות ממשלתית של 15%):</a:t>
            </a:r>
          </a:p>
          <a:p>
            <a:pPr marL="342900" indent="-342900">
              <a:buFont typeface="Arial" panose="020B0604020202020204" pitchFamily="34" charset="0"/>
              <a:buChar char="•"/>
            </a:pPr>
            <a:r>
              <a:rPr lang="he-IL" sz="2000" b="1" dirty="0">
                <a:solidFill>
                  <a:prstClr val="black"/>
                </a:solidFill>
              </a:rPr>
              <a:t>אושרו כ- 4 מיליארדי ש"ח</a:t>
            </a:r>
            <a:r>
              <a:rPr lang="he-IL" sz="2000" dirty="0">
                <a:solidFill>
                  <a:prstClr val="black"/>
                </a:solidFill>
              </a:rPr>
              <a:t> </a:t>
            </a:r>
          </a:p>
          <a:p>
            <a:pPr marL="342900" indent="-342900">
              <a:buFont typeface="Arial" panose="020B0604020202020204" pitchFamily="34" charset="0"/>
              <a:buChar char="•"/>
            </a:pPr>
            <a:r>
              <a:rPr lang="he-IL" sz="2000" dirty="0">
                <a:solidFill>
                  <a:prstClr val="black"/>
                </a:solidFill>
              </a:rPr>
              <a:t>כל זאת, תוך כשבועיים וחצי נטו, מה- 1.4 עד עתה, כאשר הבנקים בתשומות עבודה חלקיות</a:t>
            </a:r>
          </a:p>
          <a:p>
            <a:pPr marL="342900" indent="-342900">
              <a:buFont typeface="Arial" panose="020B0604020202020204" pitchFamily="34" charset="0"/>
              <a:buChar char="•"/>
            </a:pPr>
            <a:endParaRPr lang="he-IL" sz="2000" dirty="0">
              <a:solidFill>
                <a:prstClr val="black"/>
              </a:solidFill>
            </a:endParaRPr>
          </a:p>
          <a:p>
            <a:endParaRPr lang="he-IL" sz="2000" dirty="0">
              <a:solidFill>
                <a:prstClr val="black"/>
              </a:solidFill>
            </a:endParaRPr>
          </a:p>
        </p:txBody>
      </p:sp>
      <p:graphicFrame>
        <p:nvGraphicFramePr>
          <p:cNvPr id="6" name="טבלה 5"/>
          <p:cNvGraphicFramePr>
            <a:graphicFrameLocks noGrp="1"/>
          </p:cNvGraphicFramePr>
          <p:nvPr>
            <p:extLst>
              <p:ext uri="{D42A27DB-BD31-4B8C-83A1-F6EECF244321}">
                <p14:modId xmlns:p14="http://schemas.microsoft.com/office/powerpoint/2010/main" val="3898698392"/>
              </p:ext>
            </p:extLst>
          </p:nvPr>
        </p:nvGraphicFramePr>
        <p:xfrm>
          <a:off x="1348291" y="4399879"/>
          <a:ext cx="9656780" cy="2095948"/>
        </p:xfrm>
        <a:graphic>
          <a:graphicData uri="http://schemas.openxmlformats.org/drawingml/2006/table">
            <a:tbl>
              <a:tblPr rtl="1" firstRow="1" bandRow="1">
                <a:tableStyleId>{5C22544A-7EE6-4342-B048-85BDC9FD1C3A}</a:tableStyleId>
              </a:tblPr>
              <a:tblGrid>
                <a:gridCol w="2414195">
                  <a:extLst>
                    <a:ext uri="{9D8B030D-6E8A-4147-A177-3AD203B41FA5}">
                      <a16:colId xmlns:a16="http://schemas.microsoft.com/office/drawing/2014/main" val="960897899"/>
                    </a:ext>
                  </a:extLst>
                </a:gridCol>
                <a:gridCol w="2414195">
                  <a:extLst>
                    <a:ext uri="{9D8B030D-6E8A-4147-A177-3AD203B41FA5}">
                      <a16:colId xmlns:a16="http://schemas.microsoft.com/office/drawing/2014/main" val="4150742159"/>
                    </a:ext>
                  </a:extLst>
                </a:gridCol>
                <a:gridCol w="2414195">
                  <a:extLst>
                    <a:ext uri="{9D8B030D-6E8A-4147-A177-3AD203B41FA5}">
                      <a16:colId xmlns:a16="http://schemas.microsoft.com/office/drawing/2014/main" val="2604070054"/>
                    </a:ext>
                  </a:extLst>
                </a:gridCol>
                <a:gridCol w="2414195">
                  <a:extLst>
                    <a:ext uri="{9D8B030D-6E8A-4147-A177-3AD203B41FA5}">
                      <a16:colId xmlns:a16="http://schemas.microsoft.com/office/drawing/2014/main" val="3178588708"/>
                    </a:ext>
                  </a:extLst>
                </a:gridCol>
              </a:tblGrid>
              <a:tr h="844636">
                <a:tc>
                  <a:txBody>
                    <a:bodyPr/>
                    <a:lstStyle/>
                    <a:p>
                      <a:pPr rtl="1"/>
                      <a:r>
                        <a:rPr lang="he-IL" sz="2400" dirty="0"/>
                        <a:t>נכון ליום 23.4</a:t>
                      </a:r>
                    </a:p>
                  </a:txBody>
                  <a:tcPr/>
                </a:tc>
                <a:tc>
                  <a:txBody>
                    <a:bodyPr/>
                    <a:lstStyle/>
                    <a:p>
                      <a:pPr algn="ctr" rtl="1"/>
                      <a:r>
                        <a:rPr lang="he-IL" sz="2400" dirty="0"/>
                        <a:t>בקשות שהוגשו</a:t>
                      </a:r>
                    </a:p>
                  </a:txBody>
                  <a:tcPr/>
                </a:tc>
                <a:tc>
                  <a:txBody>
                    <a:bodyPr/>
                    <a:lstStyle/>
                    <a:p>
                      <a:pPr algn="ctr" rtl="1"/>
                      <a:r>
                        <a:rPr lang="he-IL" sz="2400" dirty="0"/>
                        <a:t>בקשות</a:t>
                      </a:r>
                      <a:r>
                        <a:rPr lang="he-IL" sz="2400" baseline="0" dirty="0"/>
                        <a:t> שנבדקו</a:t>
                      </a:r>
                      <a:endParaRPr lang="he-IL" sz="2400" dirty="0"/>
                    </a:p>
                  </a:txBody>
                  <a:tcPr/>
                </a:tc>
                <a:tc>
                  <a:txBody>
                    <a:bodyPr/>
                    <a:lstStyle/>
                    <a:p>
                      <a:pPr algn="ctr" rtl="1"/>
                      <a:r>
                        <a:rPr lang="he-IL" sz="2400" dirty="0"/>
                        <a:t>בקשות שאושרו</a:t>
                      </a:r>
                    </a:p>
                  </a:txBody>
                  <a:tcPr/>
                </a:tc>
                <a:extLst>
                  <a:ext uri="{0D108BD9-81ED-4DB2-BD59-A6C34878D82A}">
                    <a16:rowId xmlns:a16="http://schemas.microsoft.com/office/drawing/2014/main" val="3282620645"/>
                  </a:ext>
                </a:extLst>
              </a:tr>
              <a:tr h="625656">
                <a:tc>
                  <a:txBody>
                    <a:bodyPr/>
                    <a:lstStyle/>
                    <a:p>
                      <a:pPr rtl="1"/>
                      <a:r>
                        <a:rPr lang="he-IL" sz="2400" dirty="0"/>
                        <a:t>היקף האשראי</a:t>
                      </a:r>
                    </a:p>
                  </a:txBody>
                  <a:tcPr/>
                </a:tc>
                <a:tc>
                  <a:txBody>
                    <a:bodyPr/>
                    <a:lstStyle/>
                    <a:p>
                      <a:pPr algn="ctr" rtl="1"/>
                      <a:r>
                        <a:rPr lang="he-IL" sz="2400" dirty="0"/>
                        <a:t>כ-30 מיליארדי ₪</a:t>
                      </a:r>
                    </a:p>
                  </a:txBody>
                  <a:tcPr/>
                </a:tc>
                <a:tc>
                  <a:txBody>
                    <a:bodyPr/>
                    <a:lstStyle/>
                    <a:p>
                      <a:pPr algn="ctr" rtl="1"/>
                      <a:endParaRPr lang="he-IL" sz="2400" dirty="0"/>
                    </a:p>
                  </a:txBody>
                  <a:tcPr/>
                </a:tc>
                <a:tc>
                  <a:txBody>
                    <a:bodyPr/>
                    <a:lstStyle/>
                    <a:p>
                      <a:pPr algn="ctr" rtl="1"/>
                      <a:r>
                        <a:rPr lang="he-IL" sz="2400" dirty="0"/>
                        <a:t>3.8 מיליארדי ₪ </a:t>
                      </a:r>
                    </a:p>
                  </a:txBody>
                  <a:tcPr/>
                </a:tc>
                <a:extLst>
                  <a:ext uri="{0D108BD9-81ED-4DB2-BD59-A6C34878D82A}">
                    <a16:rowId xmlns:a16="http://schemas.microsoft.com/office/drawing/2014/main" val="2289027766"/>
                  </a:ext>
                </a:extLst>
              </a:tr>
              <a:tr h="625656">
                <a:tc>
                  <a:txBody>
                    <a:bodyPr/>
                    <a:lstStyle/>
                    <a:p>
                      <a:pPr rtl="1"/>
                      <a:r>
                        <a:rPr lang="he-IL" sz="2400" dirty="0"/>
                        <a:t>מספר בקשות</a:t>
                      </a:r>
                    </a:p>
                  </a:txBody>
                  <a:tcPr/>
                </a:tc>
                <a:tc>
                  <a:txBody>
                    <a:bodyPr/>
                    <a:lstStyle/>
                    <a:p>
                      <a:pPr algn="ctr" rtl="1"/>
                      <a:r>
                        <a:rPr lang="he-IL" sz="2400" dirty="0"/>
                        <a:t>46,700</a:t>
                      </a:r>
                    </a:p>
                  </a:txBody>
                  <a:tcPr/>
                </a:tc>
                <a:tc>
                  <a:txBody>
                    <a:bodyPr/>
                    <a:lstStyle/>
                    <a:p>
                      <a:pPr algn="ctr" rtl="1"/>
                      <a:r>
                        <a:rPr lang="he-IL" sz="2400" dirty="0"/>
                        <a:t>12,000</a:t>
                      </a:r>
                    </a:p>
                  </a:txBody>
                  <a:tcPr/>
                </a:tc>
                <a:tc>
                  <a:txBody>
                    <a:bodyPr/>
                    <a:lstStyle/>
                    <a:p>
                      <a:pPr algn="ctr" rtl="1"/>
                      <a:r>
                        <a:rPr lang="he-IL" sz="2400" dirty="0"/>
                        <a:t>9,000</a:t>
                      </a:r>
                    </a:p>
                  </a:txBody>
                  <a:tcPr/>
                </a:tc>
                <a:extLst>
                  <a:ext uri="{0D108BD9-81ED-4DB2-BD59-A6C34878D82A}">
                    <a16:rowId xmlns:a16="http://schemas.microsoft.com/office/drawing/2014/main" val="290829132"/>
                  </a:ext>
                </a:extLst>
              </a:tr>
            </a:tbl>
          </a:graphicData>
        </a:graphic>
      </p:graphicFrame>
    </p:spTree>
    <p:extLst>
      <p:ext uri="{BB962C8B-B14F-4D97-AF65-F5344CB8AC3E}">
        <p14:creationId xmlns:p14="http://schemas.microsoft.com/office/powerpoint/2010/main" val="153751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17</a:t>
            </a:fld>
            <a:endParaRPr lang="en-US"/>
          </a:p>
        </p:txBody>
      </p:sp>
      <p:sp>
        <p:nvSpPr>
          <p:cNvPr id="2" name="כותרת 1"/>
          <p:cNvSpPr>
            <a:spLocks noGrp="1"/>
          </p:cNvSpPr>
          <p:nvPr>
            <p:ph type="title"/>
          </p:nvPr>
        </p:nvSpPr>
        <p:spPr>
          <a:xfrm>
            <a:off x="509286" y="447532"/>
            <a:ext cx="10166157" cy="729456"/>
          </a:xfrm>
        </p:spPr>
        <p:txBody>
          <a:bodyPr>
            <a:noAutofit/>
          </a:bodyPr>
          <a:lstStyle/>
          <a:p>
            <a:r>
              <a:rPr lang="he-IL" sz="3000" dirty="0"/>
              <a:t>אשראי לעסקים קטנים- הקרנות הממשלתיות קריטיות ומענה מהיר הוא מאוד חשוב</a:t>
            </a:r>
          </a:p>
        </p:txBody>
      </p:sp>
      <p:sp>
        <p:nvSpPr>
          <p:cNvPr id="5" name="מלבן 4"/>
          <p:cNvSpPr/>
          <p:nvPr/>
        </p:nvSpPr>
        <p:spPr>
          <a:xfrm>
            <a:off x="692168" y="1472180"/>
            <a:ext cx="10775576" cy="5148012"/>
          </a:xfrm>
          <a:prstGeom prst="rect">
            <a:avLst/>
          </a:prstGeom>
        </p:spPr>
        <p:txBody>
          <a:bodyPr wrap="square">
            <a:spAutoFit/>
          </a:bodyPr>
          <a:lstStyle/>
          <a:p>
            <a:pPr lvl="1" algn="just">
              <a:lnSpc>
                <a:spcPct val="150000"/>
              </a:lnSpc>
              <a:spcAft>
                <a:spcPts val="1800"/>
              </a:spcAft>
            </a:pPr>
            <a:r>
              <a:rPr lang="he-IL" sz="2400" b="1" dirty="0">
                <a:solidFill>
                  <a:prstClr val="black"/>
                </a:solidFill>
              </a:rPr>
              <a:t>הקרנות של הממשלה קריטיות על רקע הסיכון שעלה מאוד בהעמדת אשראי לעסקים.</a:t>
            </a:r>
          </a:p>
          <a:p>
            <a:pPr lvl="1" algn="just">
              <a:lnSpc>
                <a:spcPct val="150000"/>
              </a:lnSpc>
              <a:spcAft>
                <a:spcPts val="1800"/>
              </a:spcAft>
            </a:pPr>
            <a:r>
              <a:rPr lang="he-IL" sz="2400" b="1" dirty="0">
                <a:solidFill>
                  <a:prstClr val="black"/>
                </a:solidFill>
              </a:rPr>
              <a:t>הערכות הבנקים כעת, לאחר טיפול בחלק מהבקשות שהוגשו במסגרת הקרנות, הן:</a:t>
            </a:r>
          </a:p>
          <a:p>
            <a:pPr marL="800100" lvl="1" indent="-342900" algn="just">
              <a:lnSpc>
                <a:spcPct val="150000"/>
              </a:lnSpc>
              <a:spcAft>
                <a:spcPts val="1800"/>
              </a:spcAft>
              <a:buFont typeface="Arial" panose="020B0604020202020204" pitchFamily="34" charset="0"/>
              <a:buChar char="•"/>
            </a:pPr>
            <a:r>
              <a:rPr lang="he-IL" sz="2400" dirty="0">
                <a:solidFill>
                  <a:prstClr val="black"/>
                </a:solidFill>
              </a:rPr>
              <a:t>שיעור הלקוחות שיקבלו אישור לאשראי יעמוד על כ- 50-60% מהלקוחות הפונים</a:t>
            </a:r>
          </a:p>
          <a:p>
            <a:pPr marL="800100" lvl="1" indent="-342900" algn="just">
              <a:lnSpc>
                <a:spcPct val="150000"/>
              </a:lnSpc>
              <a:spcAft>
                <a:spcPts val="1800"/>
              </a:spcAft>
              <a:buFont typeface="Arial" panose="020B0604020202020204" pitchFamily="34" charset="0"/>
              <a:buChar char="•"/>
            </a:pPr>
            <a:r>
              <a:rPr lang="he-IL" sz="2400" b="1" dirty="0">
                <a:solidFill>
                  <a:srgbClr val="0070C0"/>
                </a:solidFill>
              </a:rPr>
              <a:t>ישנם ענפים בסיכון ואי ודאות גבוהים, שלהם ערבות של 15% בקרן לא תספיק,</a:t>
            </a:r>
            <a:r>
              <a:rPr lang="he-IL" sz="2400" dirty="0">
                <a:solidFill>
                  <a:srgbClr val="0070C0"/>
                </a:solidFill>
              </a:rPr>
              <a:t> זה נמוך מאוד בהשוואה בינ"ל</a:t>
            </a:r>
          </a:p>
        </p:txBody>
      </p:sp>
    </p:spTree>
    <p:extLst>
      <p:ext uri="{BB962C8B-B14F-4D97-AF65-F5344CB8AC3E}">
        <p14:creationId xmlns:p14="http://schemas.microsoft.com/office/powerpoint/2010/main" val="190515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1419258" y="447532"/>
            <a:ext cx="9256185" cy="729456"/>
          </a:xfrm>
        </p:spPr>
        <p:txBody>
          <a:bodyPr/>
          <a:lstStyle/>
          <a:p>
            <a:r>
              <a:rPr lang="he-IL" dirty="0"/>
              <a:t>ריביות על האשראי בעת המשבר</a:t>
            </a:r>
          </a:p>
        </p:txBody>
      </p:sp>
      <p:graphicFrame>
        <p:nvGraphicFramePr>
          <p:cNvPr id="10" name="תרשים 9"/>
          <p:cNvGraphicFramePr>
            <a:graphicFrameLocks/>
          </p:cNvGraphicFramePr>
          <p:nvPr/>
        </p:nvGraphicFramePr>
        <p:xfrm>
          <a:off x="6482682" y="3279534"/>
          <a:ext cx="5410800"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562726" y="5008691"/>
            <a:ext cx="5419944" cy="1650452"/>
          </a:xfrm>
          <a:prstGeom prst="rect">
            <a:avLst/>
          </a:prstGeom>
          <a:noFill/>
        </p:spPr>
        <p:txBody>
          <a:bodyPr wrap="square" rtlCol="1">
            <a:spAutoFit/>
          </a:bodyPr>
          <a:lstStyle/>
          <a:p>
            <a:pPr algn="just">
              <a:lnSpc>
                <a:spcPct val="135000"/>
              </a:lnSpc>
            </a:pPr>
            <a:r>
              <a:rPr lang="he-IL" sz="1500" b="1" dirty="0">
                <a:solidFill>
                  <a:srgbClr val="0070C0"/>
                </a:solidFill>
              </a:rPr>
              <a:t>העלייה שנרשמה במחירי המשכנתאות הצמודות משקפת עסקאות שבוצעו לפני כשבועיים</a:t>
            </a:r>
            <a:r>
              <a:rPr lang="he-IL" sz="1500" dirty="0">
                <a:solidFill>
                  <a:srgbClr val="0070C0"/>
                </a:solidFill>
              </a:rPr>
              <a:t>, בשיא הטלטלה בשווקי ההון שהובילה להתייקרות עלויות הגיוס. לאור ירידת התנודתיות בשוק ההון והצעדים השונים שננקטו על ידי בנק ישראל והפיקוח על הבנקים הריביות צפויות לרדת. </a:t>
            </a:r>
          </a:p>
        </p:txBody>
      </p:sp>
      <p:sp>
        <p:nvSpPr>
          <p:cNvPr id="13" name="TextBox 12"/>
          <p:cNvSpPr txBox="1"/>
          <p:nvPr/>
        </p:nvSpPr>
        <p:spPr>
          <a:xfrm>
            <a:off x="6839170" y="6596284"/>
            <a:ext cx="5143500" cy="261610"/>
          </a:xfrm>
          <a:prstGeom prst="rect">
            <a:avLst/>
          </a:prstGeom>
          <a:noFill/>
        </p:spPr>
        <p:txBody>
          <a:bodyPr wrap="square" rtlCol="1">
            <a:spAutoFit/>
          </a:bodyPr>
          <a:lstStyle/>
          <a:p>
            <a:r>
              <a:rPr lang="he-IL" sz="1050" dirty="0"/>
              <a:t>* כשליש מהמשכנתאות צמודות למדד</a:t>
            </a:r>
          </a:p>
        </p:txBody>
      </p:sp>
      <p:graphicFrame>
        <p:nvGraphicFramePr>
          <p:cNvPr id="14" name="תרשים 13"/>
          <p:cNvGraphicFramePr>
            <a:graphicFrameLocks/>
          </p:cNvGraphicFramePr>
          <p:nvPr/>
        </p:nvGraphicFramePr>
        <p:xfrm>
          <a:off x="6482682" y="1284335"/>
          <a:ext cx="5410800" cy="185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תרשים 14"/>
          <p:cNvGraphicFramePr>
            <a:graphicFrameLocks/>
          </p:cNvGraphicFramePr>
          <p:nvPr/>
        </p:nvGraphicFramePr>
        <p:xfrm>
          <a:off x="799500" y="1284335"/>
          <a:ext cx="5410800"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תרשים 15"/>
          <p:cNvGraphicFramePr>
            <a:graphicFrameLocks/>
          </p:cNvGraphicFramePr>
          <p:nvPr/>
        </p:nvGraphicFramePr>
        <p:xfrm>
          <a:off x="799500" y="3311041"/>
          <a:ext cx="5410800" cy="154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תרשים 16"/>
          <p:cNvGraphicFramePr>
            <a:graphicFrameLocks/>
          </p:cNvGraphicFramePr>
          <p:nvPr/>
        </p:nvGraphicFramePr>
        <p:xfrm>
          <a:off x="799500" y="5035089"/>
          <a:ext cx="5410800" cy="169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465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8980" y="6492875"/>
            <a:ext cx="480558" cy="365125"/>
          </a:xfrm>
        </p:spPr>
        <p:txBody>
          <a:bodyPr/>
          <a:lstStyle/>
          <a:p>
            <a:fld id="{4AB3FCBC-F421-462F-980A-A8BF01F8E504}" type="slidenum">
              <a:rPr lang="he-IL" smtClean="0"/>
              <a:pPr/>
              <a:t>19</a:t>
            </a:fld>
            <a:endParaRPr lang="en-US"/>
          </a:p>
        </p:txBody>
      </p:sp>
      <p:sp>
        <p:nvSpPr>
          <p:cNvPr id="2" name="כותרת 1"/>
          <p:cNvSpPr>
            <a:spLocks noGrp="1"/>
          </p:cNvSpPr>
          <p:nvPr>
            <p:ph type="title"/>
          </p:nvPr>
        </p:nvSpPr>
        <p:spPr>
          <a:xfrm>
            <a:off x="1419258" y="447532"/>
            <a:ext cx="9256185" cy="729456"/>
          </a:xfrm>
        </p:spPr>
        <p:txBody>
          <a:bodyPr>
            <a:normAutofit fontScale="90000"/>
          </a:bodyPr>
          <a:lstStyle/>
          <a:p>
            <a:r>
              <a:rPr lang="he-IL" dirty="0"/>
              <a:t>גורמים שפועלים לעליית ריבית לטווח בינוני וארוך</a:t>
            </a:r>
          </a:p>
        </p:txBody>
      </p:sp>
      <p:sp>
        <p:nvSpPr>
          <p:cNvPr id="6" name="מלבן 5"/>
          <p:cNvSpPr/>
          <p:nvPr/>
        </p:nvSpPr>
        <p:spPr>
          <a:xfrm>
            <a:off x="1419258" y="1896962"/>
            <a:ext cx="9682850" cy="1908215"/>
          </a:xfrm>
          <a:prstGeom prst="rect">
            <a:avLst/>
          </a:prstGeom>
        </p:spPr>
        <p:txBody>
          <a:bodyPr wrap="square">
            <a:spAutoFit/>
          </a:bodyPr>
          <a:lstStyle/>
          <a:p>
            <a:pPr marL="342900" lvl="0" indent="-342900">
              <a:buFont typeface="+mj-lt"/>
              <a:buAutoNum type="arabicPeriod"/>
            </a:pPr>
            <a:r>
              <a:rPr lang="he-IL" sz="2000" b="1" dirty="0">
                <a:solidFill>
                  <a:prstClr val="black"/>
                </a:solidFill>
              </a:rPr>
              <a:t>עליית התשואות על ריבית חסרת סיכון</a:t>
            </a:r>
            <a:r>
              <a:rPr lang="he-IL" sz="2000" dirty="0">
                <a:solidFill>
                  <a:prstClr val="black"/>
                </a:solidFill>
              </a:rPr>
              <a:t> בשוק ההון</a:t>
            </a:r>
          </a:p>
          <a:p>
            <a:pPr marL="342900" lvl="0" indent="-342900">
              <a:buFont typeface="+mj-lt"/>
              <a:buAutoNum type="arabicPeriod"/>
            </a:pPr>
            <a:endParaRPr lang="he-IL" sz="2000" b="1" dirty="0">
              <a:solidFill>
                <a:prstClr val="black"/>
              </a:solidFill>
            </a:endParaRPr>
          </a:p>
          <a:p>
            <a:pPr marL="342900" lvl="0" indent="-342900">
              <a:buFont typeface="+mj-lt"/>
              <a:buAutoNum type="arabicPeriod"/>
            </a:pPr>
            <a:r>
              <a:rPr lang="he-IL" sz="2000" b="1" dirty="0">
                <a:solidFill>
                  <a:prstClr val="black"/>
                </a:solidFill>
              </a:rPr>
              <a:t>עליית מרווח הגיוס הבנקאי, </a:t>
            </a:r>
            <a:r>
              <a:rPr lang="he-IL" sz="2000" dirty="0">
                <a:solidFill>
                  <a:prstClr val="black"/>
                </a:solidFill>
              </a:rPr>
              <a:t>מעבר לריבית חסרת סיכון</a:t>
            </a:r>
          </a:p>
          <a:p>
            <a:pPr marL="342900" lvl="0" indent="-342900">
              <a:buFont typeface="+mj-lt"/>
              <a:buAutoNum type="arabicPeriod"/>
            </a:pPr>
            <a:endParaRPr lang="he-IL" sz="2000" b="1" dirty="0">
              <a:solidFill>
                <a:prstClr val="black"/>
              </a:solidFill>
            </a:endParaRPr>
          </a:p>
          <a:p>
            <a:pPr marL="342900" lvl="0" indent="-342900">
              <a:buFont typeface="+mj-lt"/>
              <a:buAutoNum type="arabicPeriod"/>
            </a:pPr>
            <a:r>
              <a:rPr lang="he-IL" sz="2000" b="1" dirty="0">
                <a:solidFill>
                  <a:prstClr val="black"/>
                </a:solidFill>
              </a:rPr>
              <a:t>עליית הסיכון של הלווים </a:t>
            </a:r>
            <a:r>
              <a:rPr lang="he-IL" sz="2000" dirty="0">
                <a:solidFill>
                  <a:prstClr val="black"/>
                </a:solidFill>
              </a:rPr>
              <a:t>(חל"ת, פיטורים, אי ודאות גדולה מאוד)</a:t>
            </a:r>
          </a:p>
          <a:p>
            <a:pPr lvl="0"/>
            <a:endParaRPr lang="he-IL" b="1" dirty="0">
              <a:solidFill>
                <a:prstClr val="black"/>
              </a:solidFill>
            </a:endParaRPr>
          </a:p>
        </p:txBody>
      </p:sp>
    </p:spTree>
    <p:extLst>
      <p:ext uri="{BB962C8B-B14F-4D97-AF65-F5344CB8AC3E}">
        <p14:creationId xmlns:p14="http://schemas.microsoft.com/office/powerpoint/2010/main" val="384680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2</a:t>
            </a:fld>
            <a:endParaRPr lang="en-US"/>
          </a:p>
        </p:txBody>
      </p:sp>
      <p:sp>
        <p:nvSpPr>
          <p:cNvPr id="2" name="כותרת 1"/>
          <p:cNvSpPr>
            <a:spLocks noGrp="1"/>
          </p:cNvSpPr>
          <p:nvPr>
            <p:ph type="title"/>
          </p:nvPr>
        </p:nvSpPr>
        <p:spPr>
          <a:xfrm>
            <a:off x="769434" y="447532"/>
            <a:ext cx="9906009" cy="729456"/>
          </a:xfrm>
        </p:spPr>
        <p:txBody>
          <a:bodyPr>
            <a:noAutofit/>
          </a:bodyPr>
          <a:lstStyle/>
          <a:p>
            <a:r>
              <a:rPr lang="he-IL" sz="3000" dirty="0"/>
              <a:t>על מה נדבר</a:t>
            </a:r>
          </a:p>
        </p:txBody>
      </p:sp>
      <p:sp>
        <p:nvSpPr>
          <p:cNvPr id="4" name="מלבן 3"/>
          <p:cNvSpPr/>
          <p:nvPr/>
        </p:nvSpPr>
        <p:spPr>
          <a:xfrm>
            <a:off x="375386" y="1504413"/>
            <a:ext cx="11196963" cy="4708981"/>
          </a:xfrm>
          <a:prstGeom prst="rect">
            <a:avLst/>
          </a:prstGeom>
        </p:spPr>
        <p:txBody>
          <a:bodyPr wrap="square">
            <a:spAutoFit/>
          </a:bodyPr>
          <a:lstStyle/>
          <a:p>
            <a:pPr marL="800100" lvl="1" indent="-342900" algn="just">
              <a:lnSpc>
                <a:spcPct val="150000"/>
              </a:lnSpc>
              <a:spcAft>
                <a:spcPts val="1800"/>
              </a:spcAft>
              <a:buFont typeface="Arial" panose="020B0604020202020204" pitchFamily="34" charset="0"/>
              <a:buChar char="•"/>
            </a:pPr>
            <a:r>
              <a:rPr lang="he-IL" sz="2000" b="1" dirty="0"/>
              <a:t>יעדי הפיקוח על הבנקים במשבר הקורונה</a:t>
            </a:r>
          </a:p>
          <a:p>
            <a:pPr marL="800100" lvl="1" indent="-342900" algn="just">
              <a:lnSpc>
                <a:spcPct val="150000"/>
              </a:lnSpc>
              <a:spcAft>
                <a:spcPts val="1800"/>
              </a:spcAft>
              <a:buFont typeface="Arial" panose="020B0604020202020204" pitchFamily="34" charset="0"/>
              <a:buChar char="•"/>
            </a:pPr>
            <a:r>
              <a:rPr lang="he-IL" sz="2000" b="1" dirty="0"/>
              <a:t>צעדים רגולטוריים של הפיקוח על הבנקים למניעת מחנק אשראי</a:t>
            </a:r>
          </a:p>
          <a:p>
            <a:pPr marL="800100" lvl="1" indent="-342900" algn="just">
              <a:lnSpc>
                <a:spcPct val="150000"/>
              </a:lnSpc>
              <a:spcAft>
                <a:spcPts val="1800"/>
              </a:spcAft>
              <a:buFont typeface="Arial" panose="020B0604020202020204" pitchFamily="34" charset="0"/>
              <a:buChar char="•"/>
            </a:pPr>
            <a:r>
              <a:rPr lang="he-IL" sz="2000" b="1" dirty="0"/>
              <a:t>צעדים רגולטוריים להגדלת זמינות האשראי למשקי בית</a:t>
            </a:r>
          </a:p>
          <a:p>
            <a:pPr marL="800100" lvl="1" indent="-342900" algn="just">
              <a:lnSpc>
                <a:spcPct val="150000"/>
              </a:lnSpc>
              <a:spcAft>
                <a:spcPts val="1800"/>
              </a:spcAft>
              <a:buFont typeface="Arial" panose="020B0604020202020204" pitchFamily="34" charset="0"/>
              <a:buChar char="•"/>
            </a:pPr>
            <a:r>
              <a:rPr lang="he-IL" sz="2000" b="1" dirty="0"/>
              <a:t>צעדים רגולטוריים להבטחת זמינות השירותים הבנקאיים</a:t>
            </a:r>
          </a:p>
          <a:p>
            <a:pPr marL="800100" lvl="1" indent="-342900" algn="just">
              <a:lnSpc>
                <a:spcPct val="150000"/>
              </a:lnSpc>
              <a:spcAft>
                <a:spcPts val="1800"/>
              </a:spcAft>
              <a:buFont typeface="Arial" panose="020B0604020202020204" pitchFamily="34" charset="0"/>
              <a:buChar char="•"/>
            </a:pPr>
            <a:r>
              <a:rPr lang="he-IL" sz="2000" b="1" dirty="0"/>
              <a:t>צעדים רגולטוריים לטובת אוכלוסיות מוחלשות</a:t>
            </a:r>
          </a:p>
          <a:p>
            <a:pPr marL="800100" lvl="1" indent="-342900" algn="just">
              <a:lnSpc>
                <a:spcPct val="150000"/>
              </a:lnSpc>
              <a:spcAft>
                <a:spcPts val="1800"/>
              </a:spcAft>
              <a:buFont typeface="Arial" panose="020B0604020202020204" pitchFamily="34" charset="0"/>
              <a:buChar char="•"/>
            </a:pPr>
            <a:r>
              <a:rPr lang="he-IL" sz="2000" b="1" dirty="0"/>
              <a:t>צעדים רגולטוריים לטובת עסקים</a:t>
            </a:r>
          </a:p>
          <a:p>
            <a:pPr marL="800100" lvl="1" indent="-342900" algn="just">
              <a:lnSpc>
                <a:spcPct val="150000"/>
              </a:lnSpc>
              <a:spcAft>
                <a:spcPts val="1800"/>
              </a:spcAft>
              <a:buFont typeface="Arial" panose="020B0604020202020204" pitchFamily="34" charset="0"/>
              <a:buChar char="•"/>
            </a:pPr>
            <a:r>
              <a:rPr lang="he-IL" sz="2000" b="1" dirty="0"/>
              <a:t>אשראי – דחיות בתשלומי אשראי, מגמות בהיקף האשראי וריביות</a:t>
            </a:r>
            <a:endParaRPr lang="he-IL" b="1" dirty="0">
              <a:solidFill>
                <a:prstClr val="black"/>
              </a:solidFill>
            </a:endParaRPr>
          </a:p>
        </p:txBody>
      </p:sp>
    </p:spTree>
    <p:extLst>
      <p:ext uri="{BB962C8B-B14F-4D97-AF65-F5344CB8AC3E}">
        <p14:creationId xmlns:p14="http://schemas.microsoft.com/office/powerpoint/2010/main" val="384801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20</a:t>
            </a:fld>
            <a:endParaRPr lang="en-US"/>
          </a:p>
        </p:txBody>
      </p:sp>
      <p:sp>
        <p:nvSpPr>
          <p:cNvPr id="2" name="כותרת 1"/>
          <p:cNvSpPr>
            <a:spLocks noGrp="1"/>
          </p:cNvSpPr>
          <p:nvPr>
            <p:ph type="title"/>
          </p:nvPr>
        </p:nvSpPr>
        <p:spPr>
          <a:xfrm>
            <a:off x="1419258" y="447532"/>
            <a:ext cx="9256185" cy="729456"/>
          </a:xfrm>
        </p:spPr>
        <p:txBody>
          <a:bodyPr>
            <a:normAutofit fontScale="90000"/>
          </a:bodyPr>
          <a:lstStyle/>
          <a:p>
            <a:r>
              <a:rPr lang="he-IL" dirty="0"/>
              <a:t>צעדים בהם בנק ישראל נקט למיתון עליית הריבית</a:t>
            </a:r>
          </a:p>
        </p:txBody>
      </p:sp>
      <p:sp>
        <p:nvSpPr>
          <p:cNvPr id="5" name="מלבן 4"/>
          <p:cNvSpPr/>
          <p:nvPr/>
        </p:nvSpPr>
        <p:spPr>
          <a:xfrm>
            <a:off x="1419259" y="1637437"/>
            <a:ext cx="9682850" cy="4185761"/>
          </a:xfrm>
          <a:prstGeom prst="rect">
            <a:avLst/>
          </a:prstGeom>
        </p:spPr>
        <p:txBody>
          <a:bodyPr wrap="square">
            <a:spAutoFit/>
          </a:bodyPr>
          <a:lstStyle/>
          <a:p>
            <a:pPr marL="285750" lvl="0" indent="-285750">
              <a:buFont typeface="Arial" panose="020B0604020202020204" pitchFamily="34" charset="0"/>
              <a:buChar char="•"/>
            </a:pPr>
            <a:r>
              <a:rPr lang="he-IL" sz="2000" b="1" dirty="0">
                <a:solidFill>
                  <a:prstClr val="black"/>
                </a:solidFill>
              </a:rPr>
              <a:t>מעורבות בנק ישראל בשוק אגרות החוב </a:t>
            </a:r>
            <a:r>
              <a:rPr lang="he-IL" sz="2000" dirty="0">
                <a:solidFill>
                  <a:prstClr val="black"/>
                </a:solidFill>
              </a:rPr>
              <a:t>הממשלתיות בהיקף חסר תקדים</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r>
              <a:rPr lang="he-IL" sz="2000" b="1" dirty="0">
                <a:solidFill>
                  <a:prstClr val="black"/>
                </a:solidFill>
              </a:rPr>
              <a:t>הורדת הריבית </a:t>
            </a:r>
            <a:r>
              <a:rPr lang="he-IL" sz="2000" dirty="0">
                <a:solidFill>
                  <a:prstClr val="black"/>
                </a:solidFill>
              </a:rPr>
              <a:t>על-ידי בנק ישראל ב- 0.15 </a:t>
            </a:r>
            <a:r>
              <a:rPr lang="he-IL" sz="2000" dirty="0"/>
              <a:t>נקודות אחוז</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r>
              <a:rPr lang="he-IL" sz="2000" b="1" dirty="0">
                <a:solidFill>
                  <a:prstClr val="black"/>
                </a:solidFill>
              </a:rPr>
              <a:t>הלוואות מוניטריות </a:t>
            </a:r>
            <a:r>
              <a:rPr lang="he-IL" sz="2000" dirty="0">
                <a:solidFill>
                  <a:prstClr val="black"/>
                </a:solidFill>
              </a:rPr>
              <a:t>של בנק ישראל בריבית נמוכה </a:t>
            </a:r>
            <a:r>
              <a:rPr lang="he-IL" sz="2000" b="1" dirty="0">
                <a:solidFill>
                  <a:prstClr val="black"/>
                </a:solidFill>
              </a:rPr>
              <a:t>למתן אשראי לעסקים קטנים</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r>
              <a:rPr lang="he-IL" sz="2000" b="1" dirty="0">
                <a:solidFill>
                  <a:prstClr val="black"/>
                </a:solidFill>
              </a:rPr>
              <a:t>הקלת דרישות ההון בתחום המשכנתאות</a:t>
            </a:r>
          </a:p>
          <a:p>
            <a:pPr marL="285750" lvl="0" indent="-285750">
              <a:buFont typeface="Arial" panose="020B0604020202020204" pitchFamily="34" charset="0"/>
              <a:buChar char="•"/>
            </a:pPr>
            <a:endParaRPr lang="he-IL" dirty="0">
              <a:solidFill>
                <a:prstClr val="black"/>
              </a:solidFill>
            </a:endParaRPr>
          </a:p>
          <a:p>
            <a:pPr marL="285750" lvl="0" indent="-285750">
              <a:buFont typeface="Arial" panose="020B0604020202020204" pitchFamily="34" charset="0"/>
              <a:buChar char="•"/>
            </a:pPr>
            <a:endParaRPr lang="he-IL" dirty="0">
              <a:solidFill>
                <a:prstClr val="black"/>
              </a:solidFill>
            </a:endParaRPr>
          </a:p>
          <a:p>
            <a:pPr lvl="0"/>
            <a:r>
              <a:rPr lang="he-IL" dirty="0">
                <a:solidFill>
                  <a:prstClr val="black"/>
                </a:solidFill>
              </a:rPr>
              <a:t>בנוסף</a:t>
            </a:r>
          </a:p>
          <a:p>
            <a:pPr marL="285750" indent="-285750">
              <a:buFont typeface="Arial" panose="020B0604020202020204" pitchFamily="34" charset="0"/>
              <a:buChar char="•"/>
            </a:pPr>
            <a:r>
              <a:rPr lang="he-IL" dirty="0">
                <a:solidFill>
                  <a:prstClr val="black"/>
                </a:solidFill>
              </a:rPr>
              <a:t>הנחיה פיקוחית לבנקים </a:t>
            </a:r>
            <a:r>
              <a:rPr lang="he-IL" b="1" dirty="0">
                <a:solidFill>
                  <a:prstClr val="black"/>
                </a:solidFill>
              </a:rPr>
              <a:t>שיתחשבו בלקוחות בתמחור</a:t>
            </a:r>
            <a:r>
              <a:rPr lang="he-IL" b="1" dirty="0"/>
              <a:t> הריבית</a:t>
            </a:r>
            <a:r>
              <a:rPr lang="he-IL" dirty="0">
                <a:solidFill>
                  <a:prstClr val="black"/>
                </a:solidFill>
              </a:rPr>
              <a:t>, למרות עליית הסיכון</a:t>
            </a:r>
          </a:p>
          <a:p>
            <a:endParaRPr lang="he-IL"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marL="285750" lvl="0" indent="-285750">
              <a:buFont typeface="Arial" panose="020B0604020202020204" pitchFamily="34" charset="0"/>
              <a:buChar char="•"/>
            </a:pPr>
            <a:endParaRPr lang="he-IL" b="1" dirty="0">
              <a:solidFill>
                <a:prstClr val="black"/>
              </a:solidFill>
            </a:endParaRPr>
          </a:p>
        </p:txBody>
      </p:sp>
    </p:spTree>
    <p:extLst>
      <p:ext uri="{BB962C8B-B14F-4D97-AF65-F5344CB8AC3E}">
        <p14:creationId xmlns:p14="http://schemas.microsoft.com/office/powerpoint/2010/main" val="358888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21</a:t>
            </a:fld>
            <a:endParaRPr lang="en-US"/>
          </a:p>
        </p:txBody>
      </p:sp>
      <p:sp>
        <p:nvSpPr>
          <p:cNvPr id="2" name="כותרת 1"/>
          <p:cNvSpPr>
            <a:spLocks noGrp="1"/>
          </p:cNvSpPr>
          <p:nvPr>
            <p:ph type="title"/>
          </p:nvPr>
        </p:nvSpPr>
        <p:spPr>
          <a:xfrm>
            <a:off x="1419258" y="447532"/>
            <a:ext cx="9256185" cy="729456"/>
          </a:xfrm>
        </p:spPr>
        <p:txBody>
          <a:bodyPr>
            <a:noAutofit/>
          </a:bodyPr>
          <a:lstStyle/>
          <a:p>
            <a:r>
              <a:rPr lang="he-IL" sz="3000" dirty="0"/>
              <a:t>לסיכום: הסיוע הממשלתי ופעולת בנק ישראל הם כלים שלובים</a:t>
            </a:r>
          </a:p>
        </p:txBody>
      </p:sp>
      <p:sp>
        <p:nvSpPr>
          <p:cNvPr id="5" name="מלבן 4"/>
          <p:cNvSpPr/>
          <p:nvPr/>
        </p:nvSpPr>
        <p:spPr>
          <a:xfrm>
            <a:off x="1419258" y="1946047"/>
            <a:ext cx="9682850" cy="3693319"/>
          </a:xfrm>
          <a:prstGeom prst="rect">
            <a:avLst/>
          </a:prstGeom>
        </p:spPr>
        <p:txBody>
          <a:bodyPr wrap="square">
            <a:spAutoFit/>
          </a:bodyPr>
          <a:lstStyle/>
          <a:p>
            <a:pPr marL="285750" lvl="0" indent="-285750">
              <a:buFont typeface="Arial" panose="020B0604020202020204" pitchFamily="34" charset="0"/>
              <a:buChar char="•"/>
            </a:pPr>
            <a:r>
              <a:rPr lang="he-IL" sz="2000" dirty="0">
                <a:solidFill>
                  <a:prstClr val="black"/>
                </a:solidFill>
              </a:rPr>
              <a:t>מדובר </a:t>
            </a:r>
            <a:r>
              <a:rPr lang="he-IL" sz="2000" b="1" dirty="0">
                <a:solidFill>
                  <a:prstClr val="black"/>
                </a:solidFill>
              </a:rPr>
              <a:t>במשבר בריאותי- כלכלי חמור ביותר</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r>
              <a:rPr lang="he-IL" sz="2000" dirty="0">
                <a:solidFill>
                  <a:prstClr val="black"/>
                </a:solidFill>
              </a:rPr>
              <a:t>בשונה מהמשבר ב- 2008, שלא פגע במשק הישראלי, המשבר הנוכחי מכה גם בנו</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r>
              <a:rPr lang="he-IL" sz="2000" b="1" dirty="0">
                <a:solidFill>
                  <a:prstClr val="black"/>
                </a:solidFill>
              </a:rPr>
              <a:t>נדרש סיוע ממשלתי מאסיבי יחד עם הצעדים של בנק ישראל</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r>
              <a:rPr lang="he-IL" sz="2000" dirty="0">
                <a:solidFill>
                  <a:prstClr val="black"/>
                </a:solidFill>
              </a:rPr>
              <a:t>בנק ישראל ימשיך לפעול ככל שיידרש</a:t>
            </a:r>
          </a:p>
          <a:p>
            <a:pPr marL="285750" lvl="0" indent="-285750">
              <a:buFont typeface="Arial" panose="020B0604020202020204" pitchFamily="34" charset="0"/>
              <a:buChar char="•"/>
            </a:pPr>
            <a:endParaRPr lang="he-IL" sz="2000" dirty="0">
              <a:solidFill>
                <a:prstClr val="black"/>
              </a:solidFill>
            </a:endParaRPr>
          </a:p>
          <a:p>
            <a:pPr marL="285750" lvl="0" indent="-285750">
              <a:buFont typeface="Arial" panose="020B0604020202020204" pitchFamily="34" charset="0"/>
              <a:buChar char="•"/>
            </a:pPr>
            <a:endParaRPr lang="he-IL" sz="2000" b="1" dirty="0">
              <a:solidFill>
                <a:prstClr val="black"/>
              </a:solidFill>
            </a:endParaRPr>
          </a:p>
          <a:p>
            <a:pPr marL="285750" lvl="0" indent="-285750">
              <a:buFont typeface="Arial" panose="020B0604020202020204" pitchFamily="34" charset="0"/>
              <a:buChar char="•"/>
            </a:pPr>
            <a:endParaRPr lang="he-IL"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marL="285750" lvl="0" indent="-285750">
              <a:buFont typeface="Arial" panose="020B0604020202020204" pitchFamily="34" charset="0"/>
              <a:buChar char="•"/>
            </a:pPr>
            <a:endParaRPr lang="he-IL" b="1" dirty="0">
              <a:solidFill>
                <a:prstClr val="black"/>
              </a:solidFill>
            </a:endParaRPr>
          </a:p>
        </p:txBody>
      </p:sp>
    </p:spTree>
    <p:extLst>
      <p:ext uri="{BB962C8B-B14F-4D97-AF65-F5344CB8AC3E}">
        <p14:creationId xmlns:p14="http://schemas.microsoft.com/office/powerpoint/2010/main" val="42737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60522" y="3208503"/>
            <a:ext cx="9256185" cy="729456"/>
          </a:xfrm>
        </p:spPr>
        <p:txBody>
          <a:bodyPr>
            <a:noAutofit/>
          </a:bodyPr>
          <a:lstStyle/>
          <a:p>
            <a:pPr algn="ctr"/>
            <a:r>
              <a:rPr lang="he-IL" sz="11500" dirty="0"/>
              <a:t>תודה רבה</a:t>
            </a:r>
          </a:p>
        </p:txBody>
      </p:sp>
    </p:spTree>
    <p:extLst>
      <p:ext uri="{BB962C8B-B14F-4D97-AF65-F5344CB8AC3E}">
        <p14:creationId xmlns:p14="http://schemas.microsoft.com/office/powerpoint/2010/main" val="242103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1419258" y="447532"/>
            <a:ext cx="9256185" cy="729456"/>
          </a:xfrm>
        </p:spPr>
        <p:txBody>
          <a:bodyPr/>
          <a:lstStyle/>
          <a:p>
            <a:r>
              <a:rPr lang="he-IL" dirty="0"/>
              <a:t>נספח: נתונים על החזרי שקים</a:t>
            </a:r>
          </a:p>
        </p:txBody>
      </p:sp>
      <p:sp>
        <p:nvSpPr>
          <p:cNvPr id="4" name="מלבן 3"/>
          <p:cNvSpPr/>
          <p:nvPr/>
        </p:nvSpPr>
        <p:spPr>
          <a:xfrm>
            <a:off x="770965" y="1363558"/>
            <a:ext cx="10775576" cy="1900520"/>
          </a:xfrm>
          <a:prstGeom prst="rect">
            <a:avLst/>
          </a:prstGeom>
        </p:spPr>
        <p:txBody>
          <a:bodyPr wrap="square">
            <a:spAutoFit/>
          </a:bodyPr>
          <a:lstStyle/>
          <a:p>
            <a:pPr marL="457200" marR="0" lvl="1" indent="0" algn="just" defTabSz="914400" rtl="1" eaLnBrk="1" fontAlgn="auto" latinLnBrk="0" hangingPunct="1">
              <a:lnSpc>
                <a:spcPct val="150000"/>
              </a:lnSpc>
              <a:spcBef>
                <a:spcPts val="0"/>
              </a:spcBef>
              <a:spcAft>
                <a:spcPts val="0"/>
              </a:spcAft>
              <a:buClrTx/>
              <a:buSzTx/>
              <a:buFontTx/>
              <a:buNone/>
              <a:tabLst/>
              <a:defRPr/>
            </a:pPr>
            <a:endParaRPr kumimoji="0" lang="he-IL" sz="20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p>
            <a:pPr marL="457200" marR="0" lvl="1" indent="0" algn="just" defTabSz="914400" rtl="1" eaLnBrk="1" fontAlgn="auto" latinLnBrk="0" hangingPunct="1">
              <a:lnSpc>
                <a:spcPct val="150000"/>
              </a:lnSpc>
              <a:spcBef>
                <a:spcPts val="0"/>
              </a:spcBef>
              <a:spcAft>
                <a:spcPts val="0"/>
              </a:spcAft>
              <a:buClrTx/>
              <a:buSzTx/>
              <a:buFontTx/>
              <a:buNone/>
              <a:tabLst/>
              <a:defRPr/>
            </a:pPr>
            <a:endParaRPr kumimoji="0" lang="he-IL" sz="20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p>
            <a:pPr marL="457200" marR="0" lvl="1" indent="0" algn="just" defTabSz="914400" rtl="1" eaLnBrk="1" fontAlgn="auto" latinLnBrk="0" hangingPunct="1">
              <a:lnSpc>
                <a:spcPct val="150000"/>
              </a:lnSpc>
              <a:spcBef>
                <a:spcPts val="0"/>
              </a:spcBef>
              <a:spcAft>
                <a:spcPts val="0"/>
              </a:spcAft>
              <a:buClrTx/>
              <a:buSzTx/>
              <a:buFontTx/>
              <a:buNone/>
              <a:tabLst/>
              <a:defRPr/>
            </a:pPr>
            <a:endParaRPr kumimoji="0" lang="he-IL" sz="20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p>
            <a:pPr marL="457200" marR="0" lvl="1" indent="0" algn="just" defTabSz="914400" rtl="1" eaLnBrk="1" fontAlgn="auto" latinLnBrk="0" hangingPunct="1">
              <a:lnSpc>
                <a:spcPct val="15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graphicFrame>
        <p:nvGraphicFramePr>
          <p:cNvPr id="6" name="טבלה 5"/>
          <p:cNvGraphicFramePr>
            <a:graphicFrameLocks noGrp="1"/>
          </p:cNvGraphicFramePr>
          <p:nvPr>
            <p:extLst>
              <p:ext uri="{D42A27DB-BD31-4B8C-83A1-F6EECF244321}">
                <p14:modId xmlns:p14="http://schemas.microsoft.com/office/powerpoint/2010/main" val="2688092017"/>
              </p:ext>
            </p:extLst>
          </p:nvPr>
        </p:nvGraphicFramePr>
        <p:xfrm>
          <a:off x="3355598" y="2031111"/>
          <a:ext cx="6445405" cy="2910468"/>
        </p:xfrm>
        <a:graphic>
          <a:graphicData uri="http://schemas.openxmlformats.org/drawingml/2006/table">
            <a:tbl>
              <a:tblPr rtl="1" firstRow="1" bandRow="1">
                <a:tableStyleId>{5C22544A-7EE6-4342-B048-85BDC9FD1C3A}</a:tableStyleId>
              </a:tblPr>
              <a:tblGrid>
                <a:gridCol w="1391328">
                  <a:extLst>
                    <a:ext uri="{9D8B030D-6E8A-4147-A177-3AD203B41FA5}">
                      <a16:colId xmlns:a16="http://schemas.microsoft.com/office/drawing/2014/main" val="2224297121"/>
                    </a:ext>
                  </a:extLst>
                </a:gridCol>
                <a:gridCol w="2214482">
                  <a:extLst>
                    <a:ext uri="{9D8B030D-6E8A-4147-A177-3AD203B41FA5}">
                      <a16:colId xmlns:a16="http://schemas.microsoft.com/office/drawing/2014/main" val="883096024"/>
                    </a:ext>
                  </a:extLst>
                </a:gridCol>
                <a:gridCol w="2839595">
                  <a:extLst>
                    <a:ext uri="{9D8B030D-6E8A-4147-A177-3AD203B41FA5}">
                      <a16:colId xmlns:a16="http://schemas.microsoft.com/office/drawing/2014/main" val="98733709"/>
                    </a:ext>
                  </a:extLst>
                </a:gridCol>
              </a:tblGrid>
              <a:tr h="843005">
                <a:tc>
                  <a:txBody>
                    <a:bodyPr/>
                    <a:lstStyle/>
                    <a:p>
                      <a:pPr algn="ctr" rtl="1"/>
                      <a:r>
                        <a:rPr lang="he-IL" dirty="0"/>
                        <a:t>תאריך</a:t>
                      </a:r>
                    </a:p>
                  </a:txBody>
                  <a:tcPr anchor="ctr"/>
                </a:tc>
                <a:tc>
                  <a:txBody>
                    <a:bodyPr/>
                    <a:lstStyle/>
                    <a:p>
                      <a:pPr algn="ctr" rtl="1"/>
                      <a:r>
                        <a:rPr lang="he-IL" dirty="0"/>
                        <a:t>שיעור השיקים</a:t>
                      </a:r>
                      <a:r>
                        <a:rPr lang="he-IL" baseline="0" dirty="0"/>
                        <a:t> החוזרים מכלל הסיבות</a:t>
                      </a:r>
                      <a:endParaRPr lang="he-IL" dirty="0"/>
                    </a:p>
                  </a:txBody>
                  <a:tcPr anchor="ctr"/>
                </a:tc>
                <a:tc>
                  <a:txBody>
                    <a:bodyPr/>
                    <a:lstStyle/>
                    <a:p>
                      <a:pPr algn="ctr" rtl="1"/>
                      <a:r>
                        <a:rPr lang="he-IL" dirty="0"/>
                        <a:t>מזה: שיעור שיקים חוזרים מסיבת אין כיסוי מספיק</a:t>
                      </a:r>
                    </a:p>
                  </a:txBody>
                  <a:tcPr anchor="ctr"/>
                </a:tc>
                <a:extLst>
                  <a:ext uri="{0D108BD9-81ED-4DB2-BD59-A6C34878D82A}">
                    <a16:rowId xmlns:a16="http://schemas.microsoft.com/office/drawing/2014/main" val="1863935071"/>
                  </a:ext>
                </a:extLst>
              </a:tr>
              <a:tr h="531773">
                <a:tc>
                  <a:txBody>
                    <a:bodyPr/>
                    <a:lstStyle/>
                    <a:p>
                      <a:pPr algn="ctr" rtl="1"/>
                      <a:r>
                        <a:rPr lang="he-IL" dirty="0"/>
                        <a:t>2019</a:t>
                      </a:r>
                    </a:p>
                  </a:txBody>
                  <a:tcPr anchor="ctr"/>
                </a:tc>
                <a:tc>
                  <a:txBody>
                    <a:bodyPr/>
                    <a:lstStyle/>
                    <a:p>
                      <a:pPr algn="ctr" rtl="1"/>
                      <a:r>
                        <a:rPr lang="he-IL" dirty="0"/>
                        <a:t>2.6%</a:t>
                      </a:r>
                    </a:p>
                  </a:txBody>
                  <a:tcPr anchor="ctr"/>
                </a:tc>
                <a:tc>
                  <a:txBody>
                    <a:bodyPr/>
                    <a:lstStyle/>
                    <a:p>
                      <a:pPr algn="ctr" rtl="1"/>
                      <a:r>
                        <a:rPr lang="he-IL" dirty="0"/>
                        <a:t>0.9%</a:t>
                      </a:r>
                    </a:p>
                  </a:txBody>
                  <a:tcPr anchor="ctr"/>
                </a:tc>
                <a:extLst>
                  <a:ext uri="{0D108BD9-81ED-4DB2-BD59-A6C34878D82A}">
                    <a16:rowId xmlns:a16="http://schemas.microsoft.com/office/drawing/2014/main" val="1400957200"/>
                  </a:ext>
                </a:extLst>
              </a:tr>
              <a:tr h="482989">
                <a:tc>
                  <a:txBody>
                    <a:bodyPr/>
                    <a:lstStyle/>
                    <a:p>
                      <a:pPr algn="ctr" rtl="1"/>
                      <a:r>
                        <a:rPr lang="he-IL" dirty="0"/>
                        <a:t>15.3-23.3</a:t>
                      </a:r>
                    </a:p>
                  </a:txBody>
                  <a:tcPr anchor="ctr"/>
                </a:tc>
                <a:tc>
                  <a:txBody>
                    <a:bodyPr/>
                    <a:lstStyle/>
                    <a:p>
                      <a:pPr algn="ctr" rtl="1"/>
                      <a:r>
                        <a:rPr lang="he-IL" dirty="0"/>
                        <a:t>3.5%</a:t>
                      </a:r>
                    </a:p>
                  </a:txBody>
                  <a:tcPr anchor="ctr"/>
                </a:tc>
                <a:tc>
                  <a:txBody>
                    <a:bodyPr/>
                    <a:lstStyle/>
                    <a:p>
                      <a:pPr algn="ctr" rtl="1"/>
                      <a:r>
                        <a:rPr lang="he-IL" dirty="0"/>
                        <a:t>1.1%</a:t>
                      </a:r>
                    </a:p>
                  </a:txBody>
                  <a:tcPr anchor="ctr"/>
                </a:tc>
                <a:extLst>
                  <a:ext uri="{0D108BD9-81ED-4DB2-BD59-A6C34878D82A}">
                    <a16:rowId xmlns:a16="http://schemas.microsoft.com/office/drawing/2014/main" val="4093934279"/>
                  </a:ext>
                </a:extLst>
              </a:tr>
              <a:tr h="490653">
                <a:tc>
                  <a:txBody>
                    <a:bodyPr/>
                    <a:lstStyle/>
                    <a:p>
                      <a:pPr algn="ctr" rtl="1"/>
                      <a:r>
                        <a:rPr lang="he-IL" dirty="0"/>
                        <a:t>24.3-2.4</a:t>
                      </a:r>
                    </a:p>
                  </a:txBody>
                  <a:tcPr anchor="ctr"/>
                </a:tc>
                <a:tc>
                  <a:txBody>
                    <a:bodyPr/>
                    <a:lstStyle/>
                    <a:p>
                      <a:pPr algn="ctr" rtl="1"/>
                      <a:r>
                        <a:rPr lang="he-IL" dirty="0"/>
                        <a:t>6.2%</a:t>
                      </a:r>
                    </a:p>
                  </a:txBody>
                  <a:tcPr anchor="ctr"/>
                </a:tc>
                <a:tc>
                  <a:txBody>
                    <a:bodyPr/>
                    <a:lstStyle/>
                    <a:p>
                      <a:pPr algn="ctr" rtl="1"/>
                      <a:r>
                        <a:rPr lang="he-IL" dirty="0"/>
                        <a:t>2.2%</a:t>
                      </a:r>
                    </a:p>
                  </a:txBody>
                  <a:tcPr anchor="ctr"/>
                </a:tc>
                <a:extLst>
                  <a:ext uri="{0D108BD9-81ED-4DB2-BD59-A6C34878D82A}">
                    <a16:rowId xmlns:a16="http://schemas.microsoft.com/office/drawing/2014/main" val="3450374906"/>
                  </a:ext>
                </a:extLst>
              </a:tr>
              <a:tr h="490653">
                <a:tc>
                  <a:txBody>
                    <a:bodyPr/>
                    <a:lstStyle/>
                    <a:p>
                      <a:pPr algn="ctr" rtl="1"/>
                      <a:r>
                        <a:rPr lang="he-IL" dirty="0"/>
                        <a:t>3.4-22.4</a:t>
                      </a:r>
                    </a:p>
                  </a:txBody>
                  <a:tcPr anchor="ctr"/>
                </a:tc>
                <a:tc>
                  <a:txBody>
                    <a:bodyPr/>
                    <a:lstStyle/>
                    <a:p>
                      <a:pPr algn="ctr" rtl="1"/>
                      <a:r>
                        <a:rPr lang="he-IL" sz="1000" dirty="0"/>
                        <a:t>אין עדיין נתון </a:t>
                      </a:r>
                    </a:p>
                  </a:txBody>
                  <a:tcPr anchor="ctr"/>
                </a:tc>
                <a:tc>
                  <a:txBody>
                    <a:bodyPr/>
                    <a:lstStyle/>
                    <a:p>
                      <a:pPr algn="ctr" rtl="1"/>
                      <a:r>
                        <a:rPr lang="he-IL" dirty="0"/>
                        <a:t>1.4%</a:t>
                      </a:r>
                    </a:p>
                  </a:txBody>
                  <a:tcPr anchor="ctr"/>
                </a:tc>
                <a:extLst>
                  <a:ext uri="{0D108BD9-81ED-4DB2-BD59-A6C34878D82A}">
                    <a16:rowId xmlns:a16="http://schemas.microsoft.com/office/drawing/2014/main" val="148418745"/>
                  </a:ext>
                </a:extLst>
              </a:tr>
            </a:tbl>
          </a:graphicData>
        </a:graphic>
      </p:graphicFrame>
    </p:spTree>
    <p:extLst>
      <p:ext uri="{BB962C8B-B14F-4D97-AF65-F5344CB8AC3E}">
        <p14:creationId xmlns:p14="http://schemas.microsoft.com/office/powerpoint/2010/main" val="16918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3</a:t>
            </a:fld>
            <a:endParaRPr lang="en-US"/>
          </a:p>
        </p:txBody>
      </p:sp>
      <p:sp>
        <p:nvSpPr>
          <p:cNvPr id="2" name="כותרת 1"/>
          <p:cNvSpPr>
            <a:spLocks noGrp="1"/>
          </p:cNvSpPr>
          <p:nvPr>
            <p:ph type="title"/>
          </p:nvPr>
        </p:nvSpPr>
        <p:spPr>
          <a:xfrm>
            <a:off x="769434" y="447532"/>
            <a:ext cx="9906009" cy="729456"/>
          </a:xfrm>
        </p:spPr>
        <p:txBody>
          <a:bodyPr>
            <a:noAutofit/>
          </a:bodyPr>
          <a:lstStyle/>
          <a:p>
            <a:r>
              <a:rPr lang="he-IL" sz="3000" dirty="0"/>
              <a:t>הצעדים הרגולטוריים בהם נקטנו מתחילת המשבר נועדו להקל על קשיי הלקוחות במשבר ולמתן את הפגיעה במשק</a:t>
            </a:r>
          </a:p>
        </p:txBody>
      </p:sp>
      <p:sp>
        <p:nvSpPr>
          <p:cNvPr id="4" name="מלבן 3"/>
          <p:cNvSpPr/>
          <p:nvPr/>
        </p:nvSpPr>
        <p:spPr>
          <a:xfrm>
            <a:off x="375386" y="1504413"/>
            <a:ext cx="11196963" cy="4570482"/>
          </a:xfrm>
          <a:prstGeom prst="rect">
            <a:avLst/>
          </a:prstGeom>
        </p:spPr>
        <p:txBody>
          <a:bodyPr wrap="square">
            <a:spAutoFit/>
          </a:bodyPr>
          <a:lstStyle/>
          <a:p>
            <a:pPr marL="800100" lvl="1" indent="-342900" algn="just">
              <a:lnSpc>
                <a:spcPct val="150000"/>
              </a:lnSpc>
              <a:spcAft>
                <a:spcPts val="1800"/>
              </a:spcAft>
              <a:buFont typeface="Arial" panose="020B0604020202020204" pitchFamily="34" charset="0"/>
              <a:buChar char="•"/>
            </a:pPr>
            <a:r>
              <a:rPr lang="he-IL" sz="2400" b="1" dirty="0"/>
              <a:t>משקי בית ועסקים רבים חווים קשיים גדולים מאוד</a:t>
            </a:r>
            <a:r>
              <a:rPr lang="he-IL" sz="2400" dirty="0"/>
              <a:t> כתוצאה מהמשבר הכלכלי החריף – זו תמונה שכל הזמן נמצאת לנגד עינינו</a:t>
            </a:r>
          </a:p>
          <a:p>
            <a:pPr marL="800100" lvl="1" indent="-342900" algn="just">
              <a:lnSpc>
                <a:spcPct val="150000"/>
              </a:lnSpc>
              <a:spcAft>
                <a:spcPts val="1800"/>
              </a:spcAft>
              <a:buFont typeface="Arial" panose="020B0604020202020204" pitchFamily="34" charset="0"/>
              <a:buChar char="•"/>
            </a:pPr>
            <a:r>
              <a:rPr lang="he-IL" sz="2400" b="1" dirty="0"/>
              <a:t>פעלנו במהירות בכלים שבידנו</a:t>
            </a:r>
            <a:r>
              <a:rPr lang="he-IL" sz="2400" dirty="0"/>
              <a:t>, חלקם בפעם הראשונה, כדי להקל על לקוחות הבנקים </a:t>
            </a:r>
          </a:p>
          <a:p>
            <a:pPr marL="800100" lvl="1" indent="-342900" algn="just">
              <a:lnSpc>
                <a:spcPct val="150000"/>
              </a:lnSpc>
              <a:spcAft>
                <a:spcPts val="1800"/>
              </a:spcAft>
              <a:buFont typeface="Arial" panose="020B0604020202020204" pitchFamily="34" charset="0"/>
              <a:buChar char="•"/>
            </a:pPr>
            <a:r>
              <a:rPr lang="he-IL" sz="2400" b="1" dirty="0"/>
              <a:t>אנו ממשיכים לבחון צעדים רגולטורים נוספים</a:t>
            </a:r>
            <a:r>
              <a:rPr lang="he-IL" sz="2400" dirty="0"/>
              <a:t>, גם על בסיס בחינת צעדים שמבוצעים בעולם, וכל הזמן בודקים היכן ניתן לסייע עוד </a:t>
            </a:r>
          </a:p>
          <a:p>
            <a:pPr lvl="1" algn="just">
              <a:lnSpc>
                <a:spcPct val="150000"/>
              </a:lnSpc>
            </a:pPr>
            <a:endParaRPr lang="he-IL" sz="2000" b="1" dirty="0">
              <a:solidFill>
                <a:prstClr val="black"/>
              </a:solidFill>
            </a:endParaRPr>
          </a:p>
        </p:txBody>
      </p:sp>
    </p:spTree>
    <p:extLst>
      <p:ext uri="{BB962C8B-B14F-4D97-AF65-F5344CB8AC3E}">
        <p14:creationId xmlns:p14="http://schemas.microsoft.com/office/powerpoint/2010/main" val="5187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4</a:t>
            </a:fld>
            <a:endParaRPr lang="en-US"/>
          </a:p>
        </p:txBody>
      </p:sp>
      <p:sp>
        <p:nvSpPr>
          <p:cNvPr id="2" name="כותרת 1"/>
          <p:cNvSpPr>
            <a:spLocks noGrp="1"/>
          </p:cNvSpPr>
          <p:nvPr>
            <p:ph type="title"/>
          </p:nvPr>
        </p:nvSpPr>
        <p:spPr>
          <a:xfrm>
            <a:off x="1411638" y="424672"/>
            <a:ext cx="9256185" cy="729456"/>
          </a:xfrm>
        </p:spPr>
        <p:txBody>
          <a:bodyPr>
            <a:normAutofit/>
          </a:bodyPr>
          <a:lstStyle/>
          <a:p>
            <a:r>
              <a:rPr lang="he-IL" sz="3000" dirty="0"/>
              <a:t>יעדי</a:t>
            </a:r>
            <a:r>
              <a:rPr lang="he-IL" sz="3000" dirty="0">
                <a:solidFill>
                  <a:srgbClr val="FF0000"/>
                </a:solidFill>
              </a:rPr>
              <a:t> </a:t>
            </a:r>
            <a:r>
              <a:rPr lang="he-IL" sz="3000" dirty="0"/>
              <a:t>הפיקוח על הבנקים במשבר</a:t>
            </a:r>
          </a:p>
        </p:txBody>
      </p:sp>
      <p:sp>
        <p:nvSpPr>
          <p:cNvPr id="4" name="מלבן 3"/>
          <p:cNvSpPr/>
          <p:nvPr/>
        </p:nvSpPr>
        <p:spPr>
          <a:xfrm>
            <a:off x="158144" y="1201325"/>
            <a:ext cx="11871883" cy="5647700"/>
          </a:xfrm>
          <a:prstGeom prst="rect">
            <a:avLst/>
          </a:prstGeom>
        </p:spPr>
        <p:txBody>
          <a:bodyPr wrap="square">
            <a:spAutoFit/>
          </a:bodyPr>
          <a:lstStyle/>
          <a:p>
            <a:pPr marL="914400" lvl="1" indent="-457200">
              <a:spcAft>
                <a:spcPts val="1800"/>
              </a:spcAft>
              <a:buFontTx/>
              <a:buAutoNum type="arabicPeriod"/>
            </a:pPr>
            <a:r>
              <a:rPr lang="he-IL" sz="2800" b="1" dirty="0"/>
              <a:t>שמירה על כספי הציבור </a:t>
            </a:r>
            <a:r>
              <a:rPr lang="he-IL" sz="2800" dirty="0"/>
              <a:t>בבנקים ויציבות המערכת הבנקאית</a:t>
            </a:r>
          </a:p>
          <a:p>
            <a:pPr marL="914400" lvl="1" indent="-457200">
              <a:spcAft>
                <a:spcPts val="1800"/>
              </a:spcAft>
              <a:buAutoNum type="arabicPeriod"/>
            </a:pPr>
            <a:r>
              <a:rPr lang="he-IL" sz="2800" b="1" dirty="0"/>
              <a:t>זאת, תוך סיוע לעסקים ומשקי בית </a:t>
            </a:r>
            <a:r>
              <a:rPr lang="he-IL" sz="2800" dirty="0"/>
              <a:t>ומניעת מחנק אשראי</a:t>
            </a:r>
          </a:p>
          <a:p>
            <a:pPr marL="914400" lvl="1" indent="-457200">
              <a:spcAft>
                <a:spcPts val="1800"/>
              </a:spcAft>
              <a:buAutoNum type="arabicPeriod"/>
            </a:pPr>
            <a:r>
              <a:rPr lang="he-IL" sz="2800" b="1" dirty="0"/>
              <a:t>והבטחת שירות בנקאי </a:t>
            </a:r>
            <a:r>
              <a:rPr lang="he-IL" sz="2800" dirty="0"/>
              <a:t>חיוני לציבור </a:t>
            </a:r>
          </a:p>
          <a:p>
            <a:pPr marL="914400" lvl="1" indent="-457200">
              <a:spcAft>
                <a:spcPts val="1800"/>
              </a:spcAft>
              <a:buFontTx/>
              <a:buAutoNum type="arabicPeriod"/>
            </a:pPr>
            <a:endParaRPr lang="he-IL" sz="400" dirty="0"/>
          </a:p>
          <a:p>
            <a:pPr lvl="1">
              <a:spcAft>
                <a:spcPts val="1800"/>
              </a:spcAft>
            </a:pPr>
            <a:r>
              <a:rPr lang="he-IL" sz="2800" b="1" u="sng" dirty="0"/>
              <a:t>חשוב לזכור :</a:t>
            </a:r>
          </a:p>
          <a:p>
            <a:pPr lvl="1">
              <a:spcAft>
                <a:spcPts val="1800"/>
              </a:spcAft>
            </a:pPr>
            <a:r>
              <a:rPr lang="he-IL" sz="2800" b="1" dirty="0">
                <a:solidFill>
                  <a:srgbClr val="0070C0"/>
                </a:solidFill>
              </a:rPr>
              <a:t>המערכת הבנקאית</a:t>
            </a:r>
            <a:r>
              <a:rPr lang="he-IL" sz="2800" b="1" dirty="0"/>
              <a:t> </a:t>
            </a:r>
            <a:r>
              <a:rPr lang="he-IL" sz="2800" dirty="0"/>
              <a:t>יכולה להעניק סיוע תזרימי, אולם היא </a:t>
            </a:r>
            <a:r>
              <a:rPr lang="he-IL" sz="2800" b="1" dirty="0">
                <a:solidFill>
                  <a:srgbClr val="0070C0"/>
                </a:solidFill>
              </a:rPr>
              <a:t>אינה יכולה להחליף את הסיוע הממשלתי</a:t>
            </a:r>
            <a:r>
              <a:rPr lang="he-IL" sz="2800" dirty="0"/>
              <a:t> לעסקים למשקי בית (בכלל התחומים, ובפרט בסיוע לעסקים בענפים בסיכון ואי ודאות גבוהים)</a:t>
            </a:r>
          </a:p>
          <a:p>
            <a:pPr lvl="1">
              <a:spcAft>
                <a:spcPts val="1800"/>
              </a:spcAft>
            </a:pPr>
            <a:r>
              <a:rPr lang="he-IL" sz="2800" dirty="0"/>
              <a:t>אשראי צריך להחזיר </a:t>
            </a:r>
            <a:endParaRPr lang="he-IL" sz="1200" dirty="0"/>
          </a:p>
          <a:p>
            <a:pPr lvl="1">
              <a:spcAft>
                <a:spcPts val="1800"/>
              </a:spcAft>
            </a:pPr>
            <a:r>
              <a:rPr lang="he-IL" sz="2800" b="1" dirty="0">
                <a:solidFill>
                  <a:srgbClr val="0070C0"/>
                </a:solidFill>
              </a:rPr>
              <a:t>הכספים בבנקים = כספי הציבור </a:t>
            </a:r>
          </a:p>
        </p:txBody>
      </p:sp>
    </p:spTree>
    <p:extLst>
      <p:ext uri="{BB962C8B-B14F-4D97-AF65-F5344CB8AC3E}">
        <p14:creationId xmlns:p14="http://schemas.microsoft.com/office/powerpoint/2010/main" val="155254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5</a:t>
            </a:fld>
            <a:endParaRPr lang="en-US"/>
          </a:p>
        </p:txBody>
      </p:sp>
      <p:sp>
        <p:nvSpPr>
          <p:cNvPr id="2" name="כותרת 1"/>
          <p:cNvSpPr>
            <a:spLocks noGrp="1"/>
          </p:cNvSpPr>
          <p:nvPr>
            <p:ph type="title"/>
          </p:nvPr>
        </p:nvSpPr>
        <p:spPr>
          <a:xfrm>
            <a:off x="638702" y="447532"/>
            <a:ext cx="10036741" cy="729456"/>
          </a:xfrm>
        </p:spPr>
        <p:txBody>
          <a:bodyPr>
            <a:noAutofit/>
          </a:bodyPr>
          <a:lstStyle/>
          <a:p>
            <a:r>
              <a:rPr lang="he-IL" sz="3000" dirty="0"/>
              <a:t>צעדים רגולטוריים של הפיקוח על הבנקים לצורך</a:t>
            </a:r>
            <a:r>
              <a:rPr lang="en-US" sz="3000" dirty="0"/>
              <a:t> </a:t>
            </a:r>
            <a:r>
              <a:rPr lang="he-IL" sz="3000" dirty="0"/>
              <a:t/>
            </a:r>
            <a:br>
              <a:rPr lang="he-IL" sz="3000" dirty="0"/>
            </a:br>
            <a:r>
              <a:rPr lang="he-IL" sz="3000" dirty="0"/>
              <a:t>מניעת מחנק אשראי במשבר</a:t>
            </a:r>
          </a:p>
        </p:txBody>
      </p:sp>
      <p:sp>
        <p:nvSpPr>
          <p:cNvPr id="7" name="מלבן 6"/>
          <p:cNvSpPr/>
          <p:nvPr/>
        </p:nvSpPr>
        <p:spPr>
          <a:xfrm>
            <a:off x="360199" y="1433279"/>
            <a:ext cx="11374302" cy="4985980"/>
          </a:xfrm>
          <a:prstGeom prst="rect">
            <a:avLst/>
          </a:prstGeom>
        </p:spPr>
        <p:txBody>
          <a:bodyPr wrap="square">
            <a:spAutoFit/>
          </a:bodyPr>
          <a:lstStyle/>
          <a:p>
            <a:pPr algn="just">
              <a:spcAft>
                <a:spcPts val="1800"/>
              </a:spcAft>
            </a:pPr>
            <a:r>
              <a:rPr lang="he-IL" sz="2000" b="1" dirty="0"/>
              <a:t>הגדלת מקורות ההון למתן אשראי:</a:t>
            </a:r>
          </a:p>
          <a:p>
            <a:pPr marL="800100" lvl="1" indent="-342900" algn="just">
              <a:spcAft>
                <a:spcPts val="1800"/>
              </a:spcAft>
              <a:buFont typeface="Arial" panose="020B0604020202020204" pitchFamily="34" charset="0"/>
              <a:buChar char="•"/>
            </a:pPr>
            <a:r>
              <a:rPr lang="he-IL" sz="2000" dirty="0"/>
              <a:t>עוד בתחילת המשבר קראנו לבנקים לעשות </a:t>
            </a:r>
            <a:r>
              <a:rPr lang="he-IL" sz="2000" b="1" dirty="0"/>
              <a:t>שימוש בעודפי ההון </a:t>
            </a:r>
            <a:r>
              <a:rPr lang="he-IL" sz="2000" dirty="0"/>
              <a:t>בכדי לסייע לעסקים ומשקי הבית להתמודד עם קשיי הנזילות.</a:t>
            </a:r>
          </a:p>
          <a:p>
            <a:pPr marL="800100" lvl="1" indent="-342900" algn="just">
              <a:spcAft>
                <a:spcPts val="1800"/>
              </a:spcAft>
              <a:buFont typeface="Arial" panose="020B0604020202020204" pitchFamily="34" charset="0"/>
              <a:buChar char="•"/>
            </a:pPr>
            <a:r>
              <a:rPr lang="he-IL" sz="2000" b="1" dirty="0"/>
              <a:t>הורדנו את דרישת ההון הרגולטורית </a:t>
            </a:r>
            <a:r>
              <a:rPr lang="he-IL" sz="2000" dirty="0"/>
              <a:t>בנקודת</a:t>
            </a:r>
            <a:r>
              <a:rPr lang="he-IL" sz="2000" dirty="0">
                <a:solidFill>
                  <a:srgbClr val="FF0000"/>
                </a:solidFill>
              </a:rPr>
              <a:t> </a:t>
            </a:r>
            <a:r>
              <a:rPr lang="he-IL" sz="2000" dirty="0"/>
              <a:t>אחוז, בכדי לאפשר הגדלת היצע האשראי </a:t>
            </a:r>
          </a:p>
          <a:p>
            <a:pPr marL="800100" lvl="1" indent="-342900" algn="just">
              <a:spcAft>
                <a:spcPts val="1800"/>
              </a:spcAft>
              <a:buFont typeface="Arial" panose="020B0604020202020204" pitchFamily="34" charset="0"/>
              <a:buChar char="•"/>
            </a:pPr>
            <a:r>
              <a:rPr lang="he-IL" sz="2000" dirty="0"/>
              <a:t>במקביל, הנחינו את הבנקים לשקול </a:t>
            </a:r>
            <a:r>
              <a:rPr lang="he-IL" sz="2000" b="1" dirty="0"/>
              <a:t>עצירת דיווידנדים</a:t>
            </a:r>
            <a:r>
              <a:rPr lang="he-IL" sz="2000" dirty="0"/>
              <a:t> וכל חמשת הבנקים הגדולים הכריזו על הפסקת חלוקה. עצירת הדיבידנדים מפנה לבנקים הון נוסף למתן אשראי</a:t>
            </a:r>
          </a:p>
          <a:p>
            <a:pPr lvl="1" algn="just"/>
            <a:endParaRPr lang="he-IL" sz="2000" dirty="0"/>
          </a:p>
          <a:p>
            <a:pPr algn="just"/>
            <a:r>
              <a:rPr lang="he-IL" b="1" dirty="0"/>
              <a:t>נדגיש כי:</a:t>
            </a:r>
          </a:p>
          <a:p>
            <a:pPr lvl="1" algn="just"/>
            <a:endParaRPr lang="he-IL" sz="2000" dirty="0"/>
          </a:p>
          <a:p>
            <a:pPr lvl="1" algn="just"/>
            <a:r>
              <a:rPr lang="he-IL" sz="2000" dirty="0"/>
              <a:t>העמדת האשראי היא </a:t>
            </a:r>
            <a:r>
              <a:rPr lang="he-IL" sz="2000" b="1" dirty="0"/>
              <a:t>בהתאם לניתוח הסיכונים של הבנק</a:t>
            </a:r>
            <a:r>
              <a:rPr lang="he-IL" sz="2000" dirty="0"/>
              <a:t>, וללווים שיוכלו לעמוד בהחזר</a:t>
            </a:r>
          </a:p>
          <a:p>
            <a:pPr marL="800100" lvl="1" indent="-342900" algn="just">
              <a:buFont typeface="Arial" panose="020B0604020202020204" pitchFamily="34" charset="0"/>
              <a:buChar char="•"/>
            </a:pPr>
            <a:endParaRPr lang="he-IL" sz="2000" dirty="0"/>
          </a:p>
          <a:p>
            <a:pPr lvl="1" algn="just"/>
            <a:r>
              <a:rPr lang="he-IL" sz="2000" b="1" dirty="0"/>
              <a:t>הבנקים מספקים את ההלוואות מכספי הציבור, </a:t>
            </a:r>
            <a:r>
              <a:rPr lang="he-IL" sz="2000" dirty="0"/>
              <a:t>ולכן עליהם לנהוג בזהירות המתחייבת מכך</a:t>
            </a:r>
          </a:p>
          <a:p>
            <a:pPr marL="800100" lvl="1" indent="-342900" algn="just">
              <a:buFont typeface="Arial" panose="020B0604020202020204" pitchFamily="34" charset="0"/>
              <a:buChar char="•"/>
            </a:pPr>
            <a:endParaRPr lang="he-IL" sz="2000" dirty="0">
              <a:cs typeface="David" panose="020E0502060401010101" pitchFamily="34" charset="-79"/>
            </a:endParaRPr>
          </a:p>
        </p:txBody>
      </p:sp>
    </p:spTree>
    <p:extLst>
      <p:ext uri="{BB962C8B-B14F-4D97-AF65-F5344CB8AC3E}">
        <p14:creationId xmlns:p14="http://schemas.microsoft.com/office/powerpoint/2010/main" val="30140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6</a:t>
            </a:fld>
            <a:endParaRPr lang="en-US"/>
          </a:p>
        </p:txBody>
      </p:sp>
      <p:sp>
        <p:nvSpPr>
          <p:cNvPr id="2" name="כותרת 1"/>
          <p:cNvSpPr>
            <a:spLocks noGrp="1"/>
          </p:cNvSpPr>
          <p:nvPr>
            <p:ph type="title"/>
          </p:nvPr>
        </p:nvSpPr>
        <p:spPr>
          <a:xfrm>
            <a:off x="1419258" y="447532"/>
            <a:ext cx="9256185" cy="729456"/>
          </a:xfrm>
        </p:spPr>
        <p:txBody>
          <a:bodyPr>
            <a:normAutofit fontScale="90000"/>
          </a:bodyPr>
          <a:lstStyle/>
          <a:p>
            <a:r>
              <a:rPr lang="he-IL" sz="3000" dirty="0"/>
              <a:t>צעדים רגולטוריים לטובת משקי בית במשבר – זמינות אשראי</a:t>
            </a:r>
          </a:p>
        </p:txBody>
      </p:sp>
      <p:sp>
        <p:nvSpPr>
          <p:cNvPr id="7" name="מלבן 6"/>
          <p:cNvSpPr/>
          <p:nvPr/>
        </p:nvSpPr>
        <p:spPr>
          <a:xfrm>
            <a:off x="638702" y="1508201"/>
            <a:ext cx="11173397" cy="4909036"/>
          </a:xfrm>
          <a:prstGeom prst="rect">
            <a:avLst/>
          </a:prstGeom>
        </p:spPr>
        <p:txBody>
          <a:bodyPr wrap="square">
            <a:spAutoFit/>
          </a:bodyPr>
          <a:lstStyle/>
          <a:p>
            <a:pPr marL="800100" lvl="1" indent="-342900" algn="just">
              <a:spcAft>
                <a:spcPts val="1800"/>
              </a:spcAft>
              <a:buFont typeface="Arial" panose="020B0604020202020204" pitchFamily="34" charset="0"/>
              <a:buChar char="•"/>
            </a:pPr>
            <a:r>
              <a:rPr lang="he-IL" sz="2000" b="1" dirty="0"/>
              <a:t>קבלת הלוואות לכל מטרה במשכון דירה- </a:t>
            </a:r>
            <a:r>
              <a:rPr lang="he-IL" sz="2000" dirty="0"/>
              <a:t>אפשרנו להעניק הלוואה, בשיעור מימון עד 70% משווי הנכס (לעומת 50% בשגרה). מדובר בהלוואה ארוכת טווח בריבית נמוכה יחסית. </a:t>
            </a:r>
          </a:p>
          <a:p>
            <a:pPr marL="800100" lvl="1" indent="-342900" algn="just">
              <a:spcAft>
                <a:spcPts val="1800"/>
              </a:spcAft>
              <a:buFont typeface="Arial" panose="020B0604020202020204" pitchFamily="34" charset="0"/>
              <a:buChar char="•"/>
            </a:pPr>
            <a:r>
              <a:rPr lang="he-IL" sz="2000" b="1" dirty="0"/>
              <a:t>משכנתאות לעובדים בחל"ת- </a:t>
            </a:r>
            <a:r>
              <a:rPr lang="he-IL" sz="2000" dirty="0"/>
              <a:t>בנק יוכל לתת משכנתא לעובד בחל"ת, תוך התחשבות במשכורתו טרם היציאה לחל"ת (העלאת יחס החזר להכנסה ל-70%)</a:t>
            </a:r>
          </a:p>
          <a:p>
            <a:pPr marL="800100" lvl="1" indent="-342900" algn="just">
              <a:spcAft>
                <a:spcPts val="1800"/>
              </a:spcAft>
              <a:buFont typeface="Arial" panose="020B0604020202020204" pitchFamily="34" charset="0"/>
              <a:buChar char="•"/>
            </a:pPr>
            <a:r>
              <a:rPr lang="he-IL" sz="2000" b="1" dirty="0"/>
              <a:t>הגדלת מסגרות אשראי בחשבונות עובר ושב</a:t>
            </a:r>
            <a:r>
              <a:rPr lang="he-IL" sz="2000" dirty="0"/>
              <a:t>- אפשרנו להגדיל ללקוחות מסגרות אשראי באופן חד צדדי, בכדי לאפשר כיבוד חיובים החורגים ממסגרת האשראי ולמנוע הגבלה של החשבון </a:t>
            </a:r>
          </a:p>
          <a:p>
            <a:pPr marL="800100" lvl="1" indent="-342900" algn="just">
              <a:spcAft>
                <a:spcPts val="1800"/>
              </a:spcAft>
              <a:buFont typeface="Arial" panose="020B0604020202020204" pitchFamily="34" charset="0"/>
              <a:buChar char="•"/>
            </a:pPr>
            <a:r>
              <a:rPr lang="he-IL" sz="2000" b="1" dirty="0"/>
              <a:t>השהיית הגבלת חשבונות בנק בשל צ'קים ללא כיסוי</a:t>
            </a:r>
            <a:r>
              <a:rPr lang="he-IL" sz="2000" dirty="0"/>
              <a:t>- בכדי לצמצם את הפגיעה בלקוחות בעקבות השינויים הכלכליים ולמנוע עליה במספר הלקוחות המוגבלים, השהינו ספירת שיקים. </a:t>
            </a:r>
          </a:p>
          <a:p>
            <a:pPr marL="1257300" lvl="2" indent="-342900" algn="just">
              <a:spcAft>
                <a:spcPts val="1800"/>
              </a:spcAft>
              <a:buFont typeface="Arial" panose="020B0604020202020204" pitchFamily="34" charset="0"/>
              <a:buChar char="•"/>
            </a:pPr>
            <a:r>
              <a:rPr lang="he-IL" sz="2000" dirty="0"/>
              <a:t>אנו בוחנים כל העת את הנתונים, בכדי לבחון את האפקטיביות של צעד זה ולמנוע פגיעה במוסר התשלומים במשק. הדגשנו לציבור שלמרות הקלה זו יש מחיר כלכלי ומשפטי למתן צ'קים ללא כיסוי </a:t>
            </a:r>
            <a:endParaRPr lang="en-US" sz="2000" dirty="0"/>
          </a:p>
          <a:p>
            <a:r>
              <a:rPr lang="he-IL" dirty="0"/>
              <a:t> </a:t>
            </a:r>
            <a:endParaRPr lang="en-US" sz="1600" dirty="0"/>
          </a:p>
        </p:txBody>
      </p:sp>
    </p:spTree>
    <p:extLst>
      <p:ext uri="{BB962C8B-B14F-4D97-AF65-F5344CB8AC3E}">
        <p14:creationId xmlns:p14="http://schemas.microsoft.com/office/powerpoint/2010/main" val="219057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7</a:t>
            </a:fld>
            <a:endParaRPr lang="en-US"/>
          </a:p>
        </p:txBody>
      </p:sp>
      <p:sp>
        <p:nvSpPr>
          <p:cNvPr id="2" name="כותרת 1"/>
          <p:cNvSpPr>
            <a:spLocks noGrp="1"/>
          </p:cNvSpPr>
          <p:nvPr>
            <p:ph type="title"/>
          </p:nvPr>
        </p:nvSpPr>
        <p:spPr>
          <a:xfrm>
            <a:off x="1126836" y="447532"/>
            <a:ext cx="9548607" cy="729456"/>
          </a:xfrm>
        </p:spPr>
        <p:txBody>
          <a:bodyPr>
            <a:normAutofit fontScale="90000"/>
          </a:bodyPr>
          <a:lstStyle/>
          <a:p>
            <a:r>
              <a:rPr lang="he-IL" sz="3000" dirty="0"/>
              <a:t>צעדים לטובת משקי בית במשבר – זמינות שירותים בנקאיים</a:t>
            </a:r>
          </a:p>
        </p:txBody>
      </p:sp>
      <p:sp>
        <p:nvSpPr>
          <p:cNvPr id="7" name="מלבן 6"/>
          <p:cNvSpPr/>
          <p:nvPr/>
        </p:nvSpPr>
        <p:spPr>
          <a:xfrm>
            <a:off x="1035866" y="1636316"/>
            <a:ext cx="10930690" cy="4185761"/>
          </a:xfrm>
          <a:prstGeom prst="rect">
            <a:avLst/>
          </a:prstGeom>
        </p:spPr>
        <p:txBody>
          <a:bodyPr wrap="square">
            <a:spAutoFit/>
          </a:bodyPr>
          <a:lstStyle/>
          <a:p>
            <a:pPr marL="800100" lvl="1" indent="-342900" algn="just">
              <a:spcAft>
                <a:spcPts val="2400"/>
              </a:spcAft>
              <a:buFont typeface="Arial" panose="020B0604020202020204" pitchFamily="34" charset="0"/>
              <a:buChar char="•"/>
            </a:pPr>
            <a:r>
              <a:rPr lang="he-IL" sz="2000" b="1" dirty="0"/>
              <a:t>הבטחת מתן שירותים בנקאיים חיוניים לאורך כל המשבר- </a:t>
            </a:r>
            <a:r>
              <a:rPr lang="he-IL" sz="2000" dirty="0"/>
              <a:t>בטלפון, </a:t>
            </a:r>
            <a:r>
              <a:rPr lang="he-IL" sz="2000" dirty="0" err="1"/>
              <a:t>בדיגיטל</a:t>
            </a:r>
            <a:r>
              <a:rPr lang="he-IL" sz="2000" dirty="0"/>
              <a:t>, במכשירי ה- </a:t>
            </a:r>
            <a:r>
              <a:rPr lang="en-US" sz="2000" dirty="0"/>
              <a:t>ATM</a:t>
            </a:r>
            <a:r>
              <a:rPr lang="he-IL" sz="2000" dirty="0"/>
              <a:t>, ובסניפי גרעין שנפתחו למרות הסיכון הבריאותי</a:t>
            </a:r>
          </a:p>
          <a:p>
            <a:pPr marL="800100" lvl="1" indent="-342900" algn="just">
              <a:spcAft>
                <a:spcPts val="2400"/>
              </a:spcAft>
              <a:buFont typeface="Arial" panose="020B0604020202020204" pitchFamily="34" charset="0"/>
              <a:buChar char="•"/>
            </a:pPr>
            <a:r>
              <a:rPr lang="he-IL" sz="2000" b="1" dirty="0"/>
              <a:t>הקלת הקשר עם הבנק בערוצים ישירים- </a:t>
            </a:r>
            <a:r>
              <a:rPr lang="he-IL" sz="2000" dirty="0"/>
              <a:t>אתר אינטרנט, אפליקציה, מוקד טלפוני. הפיקוח הנחה את הבנקים לפעול לצרף לקוחות ללא צורך להגיע לסניף</a:t>
            </a:r>
            <a:endParaRPr lang="he-IL" sz="2000" dirty="0">
              <a:solidFill>
                <a:srgbClr val="FF0000"/>
              </a:solidFill>
            </a:endParaRPr>
          </a:p>
          <a:p>
            <a:pPr marL="800100" lvl="1" indent="-342900" algn="just">
              <a:spcAft>
                <a:spcPts val="2400"/>
              </a:spcAft>
              <a:buFont typeface="Arial" panose="020B0604020202020204" pitchFamily="34" charset="0"/>
              <a:buChar char="•"/>
            </a:pPr>
            <a:r>
              <a:rPr lang="he-IL" sz="2000" b="1" dirty="0"/>
              <a:t>הגדלת סכום הפקדת שיקים </a:t>
            </a:r>
            <a:r>
              <a:rPr lang="he-IL" sz="2000" b="1" dirty="0" err="1"/>
              <a:t>בדיגיטל</a:t>
            </a:r>
            <a:r>
              <a:rPr lang="he-IL" sz="2000" b="1" dirty="0"/>
              <a:t>- </a:t>
            </a:r>
            <a:r>
              <a:rPr lang="he-IL" sz="2000" dirty="0"/>
              <a:t>כדי לאפשר ללקוחות להפקיד שיקים ללא צורך בהגעה לסניף, הסכום המקסימלי להפקדת שיק באמצעות האפליקציה הבנקאית עלה ל- 50,000 ₪ (במקום 20,000 ₪).</a:t>
            </a:r>
          </a:p>
          <a:p>
            <a:pPr lvl="1" algn="just">
              <a:lnSpc>
                <a:spcPct val="150000"/>
              </a:lnSpc>
            </a:pPr>
            <a:endParaRPr lang="he-IL" sz="2000" b="1" dirty="0">
              <a:cs typeface="David" panose="020E0502060401010101" pitchFamily="34" charset="-79"/>
            </a:endParaRPr>
          </a:p>
          <a:p>
            <a:endParaRPr lang="en-US" dirty="0"/>
          </a:p>
          <a:p>
            <a:r>
              <a:rPr lang="he-IL" dirty="0"/>
              <a:t> </a:t>
            </a:r>
            <a:endParaRPr lang="en-US" dirty="0"/>
          </a:p>
        </p:txBody>
      </p:sp>
    </p:spTree>
    <p:extLst>
      <p:ext uri="{BB962C8B-B14F-4D97-AF65-F5344CB8AC3E}">
        <p14:creationId xmlns:p14="http://schemas.microsoft.com/office/powerpoint/2010/main" val="264401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B3FCBC-F421-462F-980A-A8BF01F8E504}" type="slidenum">
              <a:rPr lang="he-IL" smtClean="0"/>
              <a:pPr/>
              <a:t>8</a:t>
            </a:fld>
            <a:endParaRPr lang="en-US"/>
          </a:p>
        </p:txBody>
      </p:sp>
      <p:sp>
        <p:nvSpPr>
          <p:cNvPr id="2" name="כותרת 1"/>
          <p:cNvSpPr>
            <a:spLocks noGrp="1"/>
          </p:cNvSpPr>
          <p:nvPr>
            <p:ph type="title"/>
          </p:nvPr>
        </p:nvSpPr>
        <p:spPr>
          <a:xfrm>
            <a:off x="891252" y="447532"/>
            <a:ext cx="9784192" cy="729456"/>
          </a:xfrm>
        </p:spPr>
        <p:txBody>
          <a:bodyPr>
            <a:noAutofit/>
          </a:bodyPr>
          <a:lstStyle/>
          <a:p>
            <a:r>
              <a:rPr lang="he-IL" sz="3000" dirty="0"/>
              <a:t>צעדים רגולטוריים לטובת משקי בית במשבר – </a:t>
            </a:r>
            <a:br>
              <a:rPr lang="he-IL" sz="3000" dirty="0"/>
            </a:br>
            <a:r>
              <a:rPr lang="he-IL" sz="3000" dirty="0"/>
              <a:t>טיפול באוכלוסיות מוחלשות</a:t>
            </a:r>
          </a:p>
        </p:txBody>
      </p:sp>
      <p:sp>
        <p:nvSpPr>
          <p:cNvPr id="7" name="מלבן 6"/>
          <p:cNvSpPr/>
          <p:nvPr/>
        </p:nvSpPr>
        <p:spPr>
          <a:xfrm>
            <a:off x="1114478" y="1811930"/>
            <a:ext cx="10539670" cy="3477875"/>
          </a:xfrm>
          <a:prstGeom prst="rect">
            <a:avLst/>
          </a:prstGeom>
        </p:spPr>
        <p:txBody>
          <a:bodyPr wrap="square">
            <a:spAutoFit/>
          </a:bodyPr>
          <a:lstStyle/>
          <a:p>
            <a:pPr marL="800100" lvl="1" indent="-342900" algn="just">
              <a:spcAft>
                <a:spcPts val="2400"/>
              </a:spcAft>
              <a:buFont typeface="Arial" panose="020B0604020202020204" pitchFamily="34" charset="0"/>
              <a:buChar char="•"/>
            </a:pPr>
            <a:r>
              <a:rPr lang="he-IL" sz="2000" b="1" dirty="0"/>
              <a:t>מתן מענה למשיכת מזומנים במקבצי דיור מוגן (קשישים)- </a:t>
            </a:r>
            <a:r>
              <a:rPr lang="he-IL" sz="2000" dirty="0"/>
              <a:t>הבנקים, בשת"פ עם פיקוד העורף, מוצאים פתרונות יצירתיים (כספומטים ניידים, מזומן עם שליח) למקבצי דיור מוגן בהם יש דרישה למזומן. מצמצמים חשיפה של האזרחים הוותיקים. </a:t>
            </a:r>
          </a:p>
          <a:p>
            <a:pPr marL="800100" lvl="1" indent="-342900" algn="just">
              <a:spcAft>
                <a:spcPts val="2400"/>
              </a:spcAft>
              <a:buFont typeface="Arial" panose="020B0604020202020204" pitchFamily="34" charset="0"/>
              <a:buChar char="•"/>
            </a:pPr>
            <a:r>
              <a:rPr lang="he-IL" sz="2000" b="1" dirty="0"/>
              <a:t>משיכת קצבאות הביטוח הלאומי באמצעות כרטיס דביט שיישלח ללקוח- </a:t>
            </a:r>
            <a:r>
              <a:rPr lang="he-IL" sz="2000" dirty="0"/>
              <a:t>הבנקים נדרשו לשלוח כרטיסי דביט ללקוחות מקבלי קצבאות אשר אין ברשותם כרטיס. המטרה היא צמצום ההגעה לסניף לשמירה על בריאות הלקוחות ועובדי המערכת הבנקאית.  </a:t>
            </a:r>
          </a:p>
          <a:p>
            <a:pPr marL="800100" lvl="1" indent="-342900" algn="just">
              <a:spcAft>
                <a:spcPts val="2400"/>
              </a:spcAft>
              <a:buFont typeface="Arial" panose="020B0604020202020204" pitchFamily="34" charset="0"/>
              <a:buChar char="•"/>
            </a:pPr>
            <a:r>
              <a:rPr lang="he-IL" sz="2000" b="1" dirty="0"/>
              <a:t>סיוע ללקוחות פושטי רגל באמצעות הנפקת כרטיס דביט- </a:t>
            </a:r>
            <a:r>
              <a:rPr lang="he-IL" sz="2000" dirty="0"/>
              <a:t>יוכלו להנפיק כרטיס דביט ולהצטרף לשירות המאפשר ביצוע פעולות בחשבון דרך אתר האינטרנט של הבנק, האפליקציה וכיו"ב, ללא צורך בקבלת אישור הנאמן.</a:t>
            </a:r>
          </a:p>
        </p:txBody>
      </p:sp>
    </p:spTree>
    <p:extLst>
      <p:ext uri="{BB962C8B-B14F-4D97-AF65-F5344CB8AC3E}">
        <p14:creationId xmlns:p14="http://schemas.microsoft.com/office/powerpoint/2010/main" val="258277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4AB3FCBC-F421-462F-980A-A8BF01F8E504}" type="slidenum">
              <a:rPr kumimoji="0" lang="he-IL" sz="1050" b="0" i="0" u="none" strike="noStrike" kern="1200" cap="none" spc="0" normalizeH="0" baseline="0" noProof="0" smtClean="0">
                <a:ln>
                  <a:noFill/>
                </a:ln>
                <a:solidFill>
                  <a:prstClr val="black">
                    <a:tint val="75000"/>
                  </a:prstClr>
                </a:solidFill>
                <a:effectLst/>
                <a:uLnTx/>
                <a:uFillTx/>
                <a:latin typeface="Segoe UI"/>
                <a:ea typeface="+mn-ea"/>
                <a:cs typeface="Segoe UI"/>
              </a:rPr>
              <a:pPr marL="0" marR="0" lvl="0" indent="0" algn="ctr" defTabSz="914400" rtl="1"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prstClr val="black">
                  <a:tint val="75000"/>
                </a:prstClr>
              </a:solidFill>
              <a:effectLst/>
              <a:uLnTx/>
              <a:uFillTx/>
              <a:latin typeface="Segoe UI"/>
              <a:ea typeface="+mn-ea"/>
              <a:cs typeface="Segoe UI"/>
            </a:endParaRPr>
          </a:p>
        </p:txBody>
      </p:sp>
      <p:sp>
        <p:nvSpPr>
          <p:cNvPr id="2" name="כותרת 1"/>
          <p:cNvSpPr>
            <a:spLocks noGrp="1"/>
          </p:cNvSpPr>
          <p:nvPr>
            <p:ph type="title"/>
          </p:nvPr>
        </p:nvSpPr>
        <p:spPr>
          <a:xfrm>
            <a:off x="891252" y="447532"/>
            <a:ext cx="9784192" cy="729456"/>
          </a:xfrm>
        </p:spPr>
        <p:txBody>
          <a:bodyPr>
            <a:normAutofit fontScale="90000"/>
          </a:bodyPr>
          <a:lstStyle/>
          <a:p>
            <a:r>
              <a:rPr lang="he-IL" sz="3000" dirty="0"/>
              <a:t>טיפול באוכלוסיות מוחלשות:</a:t>
            </a:r>
            <a:r>
              <a:rPr lang="en-US" sz="3000" dirty="0"/>
              <a:t> </a:t>
            </a:r>
            <a:r>
              <a:rPr lang="he-IL" sz="3000" dirty="0"/>
              <a:t>עובדי הבנקים נוטלים סיכון בריאותי כדי לתת שירות לציבור</a:t>
            </a:r>
          </a:p>
        </p:txBody>
      </p:sp>
      <p:pic>
        <p:nvPicPr>
          <p:cNvPr id="8" name="תמונה 7"/>
          <p:cNvPicPr>
            <a:picLocks noChangeAspect="1"/>
          </p:cNvPicPr>
          <p:nvPr/>
        </p:nvPicPr>
        <p:blipFill rotWithShape="1">
          <a:blip r:embed="rId3"/>
          <a:srcRect b="14276"/>
          <a:stretch/>
        </p:blipFill>
        <p:spPr>
          <a:xfrm>
            <a:off x="638702" y="1724493"/>
            <a:ext cx="5531767" cy="4664878"/>
          </a:xfrm>
          <a:prstGeom prst="rect">
            <a:avLst/>
          </a:prstGeom>
        </p:spPr>
      </p:pic>
      <p:pic>
        <p:nvPicPr>
          <p:cNvPr id="9" name="תמונה 8"/>
          <p:cNvPicPr>
            <a:picLocks noChangeAspect="1"/>
          </p:cNvPicPr>
          <p:nvPr/>
        </p:nvPicPr>
        <p:blipFill>
          <a:blip r:embed="rId4"/>
          <a:stretch>
            <a:fillRect/>
          </a:stretch>
        </p:blipFill>
        <p:spPr>
          <a:xfrm>
            <a:off x="6170469" y="1420009"/>
            <a:ext cx="5632648" cy="5228217"/>
          </a:xfrm>
          <a:prstGeom prst="rect">
            <a:avLst/>
          </a:prstGeom>
        </p:spPr>
      </p:pic>
    </p:spTree>
    <p:extLst>
      <p:ext uri="{BB962C8B-B14F-4D97-AF65-F5344CB8AC3E}">
        <p14:creationId xmlns:p14="http://schemas.microsoft.com/office/powerpoint/2010/main" val="1660722760"/>
      </p:ext>
    </p:extLst>
  </p:cSld>
  <p:clrMapOvr>
    <a:masterClrMapping/>
  </p:clrMapOvr>
</p:sld>
</file>

<file path=ppt/theme/theme1.xml><?xml version="1.0" encoding="utf-8"?>
<a:theme xmlns:a="http://schemas.openxmlformats.org/drawingml/2006/main" name="ערכת נושא Office">
  <a:themeElements>
    <a:clrScheme name="Israel Bank">
      <a:dk1>
        <a:sysClr val="windowText" lastClr="000000"/>
      </a:dk1>
      <a:lt1>
        <a:sysClr val="window" lastClr="FFFFFF"/>
      </a:lt1>
      <a:dk2>
        <a:srgbClr val="44546A"/>
      </a:dk2>
      <a:lt2>
        <a:srgbClr val="E7E6E6"/>
      </a:lt2>
      <a:accent1>
        <a:srgbClr val="69BADE"/>
      </a:accent1>
      <a:accent2>
        <a:srgbClr val="906492"/>
      </a:accent2>
      <a:accent3>
        <a:srgbClr val="939598"/>
      </a:accent3>
      <a:accent4>
        <a:srgbClr val="FFC000"/>
      </a:accent4>
      <a:accent5>
        <a:srgbClr val="5B9BD5"/>
      </a:accent5>
      <a:accent6>
        <a:srgbClr val="70AD47"/>
      </a:accent6>
      <a:hlink>
        <a:srgbClr val="0563C1"/>
      </a:hlink>
      <a:folHlink>
        <a:srgbClr val="954F72"/>
      </a:folHlink>
    </a:clrScheme>
    <a:fontScheme name="Segeo">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644CCD52964FE4BBD8AB8E0B060EA47" ma:contentTypeVersion="3" ma:contentTypeDescription="צור מסמך חדש." ma:contentTypeScope="" ma:versionID="2bb10b40ee8d3a599c5f62d28aa9a0b5">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3c347f0a8e3e1664f2bb8f913eca227a" ns1:_="" ns2:_="">
    <xsd:import namespace="http://schemas.microsoft.com/sharepoint/v3"/>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1:eWaveListOrderValue" minOccurs="0"/>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 ma:internalName="PublishingStartDate">
      <xsd:simpleType>
        <xsd:restriction base="dms:Unknown"/>
      </xsd:simpleType>
    </xsd:element>
    <xsd:element name="PublishingExpirationDate" ma:index="9" nillable="true" ma:displayName="מתזמן תאריך סיום" ma:internalName="PublishingExpirationDate">
      <xsd:simpleType>
        <xsd:restriction base="dms:Unknown"/>
      </xsd:simpleType>
    </xsd:element>
    <xsd:element name="eWaveListOrderValue" ma:index="10" nillable="true" ma:displayName="סידור" ma:decimals="2" ma:internalName="eWaveListOrderValue"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1" nillable="true" ma:displayName="תאריך יצירה" ma:description="התאריך שבו נוצר משאב זה"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WaveListOrderValue xmlns="http://schemas.microsoft.com/sharepoint/v3" xsi:nil="true"/>
    <_DCDateCreated xmlns="http://schemas.microsoft.com/sharepoint/v3/fields" xsi:nil="true"/>
  </documentManagement>
</p:properties>
</file>

<file path=customXml/itemProps1.xml><?xml version="1.0" encoding="utf-8"?>
<ds:datastoreItem xmlns:ds="http://schemas.openxmlformats.org/officeDocument/2006/customXml" ds:itemID="{6DDE229D-1871-4C5E-BB5D-ADFA0F9671E9}"/>
</file>

<file path=customXml/itemProps2.xml><?xml version="1.0" encoding="utf-8"?>
<ds:datastoreItem xmlns:ds="http://schemas.openxmlformats.org/officeDocument/2006/customXml" ds:itemID="{769798EB-138C-435A-903D-2B5326D20C23}"/>
</file>

<file path=customXml/itemProps3.xml><?xml version="1.0" encoding="utf-8"?>
<ds:datastoreItem xmlns:ds="http://schemas.openxmlformats.org/officeDocument/2006/customXml" ds:itemID="{3112B846-31D7-4B8F-AB40-31950BCC1191}"/>
</file>

<file path=docProps/app.xml><?xml version="1.0" encoding="utf-8"?>
<Properties xmlns="http://schemas.openxmlformats.org/officeDocument/2006/extended-properties" xmlns:vt="http://schemas.openxmlformats.org/officeDocument/2006/docPropsVTypes">
  <Template/>
  <TotalTime>2239</TotalTime>
  <Words>1547</Words>
  <Application>Microsoft Office PowerPoint</Application>
  <PresentationFormat>מסך רחב</PresentationFormat>
  <Paragraphs>255</Paragraphs>
  <Slides>23</Slides>
  <Notes>21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23</vt:i4>
      </vt:variant>
    </vt:vector>
  </HeadingPairs>
  <TitlesOfParts>
    <vt:vector size="32" baseType="lpstr">
      <vt:lpstr>Arial</vt:lpstr>
      <vt:lpstr>Calibri</vt:lpstr>
      <vt:lpstr>Calibri Light</vt:lpstr>
      <vt:lpstr>David</vt:lpstr>
      <vt:lpstr>FbSpoiler Bold</vt:lpstr>
      <vt:lpstr>FbSpoiler Regular</vt:lpstr>
      <vt:lpstr>Segoe UI</vt:lpstr>
      <vt:lpstr>Segoe UI Light</vt:lpstr>
      <vt:lpstr>ערכת נושא Office</vt:lpstr>
      <vt:lpstr>מצגת לוועדת הכספים:   משבר הקורונה וצעדי הפיקוח על הבנקים   הפיקוח על הבנקים בנק ישראל  26 אפריל, 2020 </vt:lpstr>
      <vt:lpstr>על מה נדבר</vt:lpstr>
      <vt:lpstr>הצעדים הרגולטוריים בהם נקטנו מתחילת המשבר נועדו להקל על קשיי הלקוחות במשבר ולמתן את הפגיעה במשק</vt:lpstr>
      <vt:lpstr>יעדי הפיקוח על הבנקים במשבר</vt:lpstr>
      <vt:lpstr>צעדים רגולטוריים של הפיקוח על הבנקים לצורך  מניעת מחנק אשראי במשבר</vt:lpstr>
      <vt:lpstr>צעדים רגולטוריים לטובת משקי בית במשבר – זמינות אשראי</vt:lpstr>
      <vt:lpstr>צעדים לטובת משקי בית במשבר – זמינות שירותים בנקאיים</vt:lpstr>
      <vt:lpstr>צעדים רגולטוריים לטובת משקי בית במשבר –  טיפול באוכלוסיות מוחלשות</vt:lpstr>
      <vt:lpstr>טיפול באוכלוסיות מוחלשות: עובדי הבנקים נוטלים סיכון בריאותי כדי לתת שירות לציבור</vt:lpstr>
      <vt:lpstr>טיפול באוכלוסיות מוחלשות: עובדי הבנקים נוטלים סיכון בריאותי כדי לתת שירות לציבור</vt:lpstr>
      <vt:lpstr>צעדים רגולטוריים לטובת עסקים במשבר</vt:lpstr>
      <vt:lpstr>מה מאפשר את הצעדים: המערכת הבנקאית נכנסה ערוכה למשבר</vt:lpstr>
      <vt:lpstr>דחיות תשלומי אשראי שבוצעו על-ידי הבנקים: בהיקף חסר תקדים מתחילת המשבר</vt:lpstr>
      <vt:lpstr>דחיות תשלומי אשראי כבר מתבצעות בהיקף חסר תקדים מתחילת המשבר. הרוב המכריע של מבקשי הדחיות נענים בחיוב.</vt:lpstr>
      <vt:lpstr>מגמות באשראי במהלך המשבר</vt:lpstr>
      <vt:lpstr>מגמות באשראי במהלך חודש אפריל</vt:lpstr>
      <vt:lpstr>אשראי לעסקים קטנים- הקרנות הממשלתיות קריטיות ומענה מהיר הוא מאוד חשוב</vt:lpstr>
      <vt:lpstr>ריביות על האשראי בעת המשבר</vt:lpstr>
      <vt:lpstr>גורמים שפועלים לעליית ריבית לטווח בינוני וארוך</vt:lpstr>
      <vt:lpstr>צעדים בהם בנק ישראל נקט למיתון עליית הריבית</vt:lpstr>
      <vt:lpstr>לסיכום: הסיוע הממשלתי ופעולת בנק ישראל הם כלים שלובים</vt:lpstr>
      <vt:lpstr>תודה רבה</vt:lpstr>
      <vt:lpstr>נספח: נתונים על החזרי שקים</vt:lpstr>
    </vt:vector>
  </TitlesOfParts>
  <Company>BOI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צעדים רגולטוריים של בנק ישראל</dc:title>
  <dc:creator>רועי פריברג</dc:creator>
  <cp:lastModifiedBy>boiuser</cp:lastModifiedBy>
  <cp:revision>221</cp:revision>
  <cp:lastPrinted>2020-04-23T11:50:31Z</cp:lastPrinted>
  <dcterms:created xsi:type="dcterms:W3CDTF">2020-03-16T09:25:53Z</dcterms:created>
  <dcterms:modified xsi:type="dcterms:W3CDTF">2020-04-26T05:10:26Z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0x0101000644CCD52964FE4BBD8AB8E0B060EA47</vt:lpwstr>
  </property>
</Properties>
</file>