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82" r:id="rId4"/>
    <p:sldId id="285" r:id="rId5"/>
    <p:sldId id="287" r:id="rId6"/>
    <p:sldId id="288" r:id="rId7"/>
    <p:sldId id="289" r:id="rId8"/>
    <p:sldId id="283" r:id="rId9"/>
    <p:sldId id="284" r:id="rId10"/>
    <p:sldId id="286" r:id="rId11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33" autoAdjust="0"/>
  </p:normalViewPr>
  <p:slideViewPr>
    <p:cSldViewPr snapToGrid="0">
      <p:cViewPr varScale="1">
        <p:scale>
          <a:sx n="70" d="100"/>
          <a:sy n="70" d="100"/>
        </p:scale>
        <p:origin x="5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CBE060-666A-422C-90DA-A9D91A37805A}" type="doc">
      <dgm:prSet loTypeId="urn:microsoft.com/office/officeart/2005/8/layout/vProcess5" loCatId="process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EA72F747-0E07-4EB5-BD08-DAAB38DA8DE1}">
      <dgm:prSet custT="1"/>
      <dgm:spPr/>
      <dgm:t>
        <a:bodyPr/>
        <a:lstStyle/>
        <a:p>
          <a:pPr algn="r"/>
          <a:r>
            <a:rPr lang="he-IL" sz="3200" b="1" dirty="0"/>
            <a:t>כסף </a:t>
          </a:r>
          <a:r>
            <a:rPr lang="he-IL" sz="3200" dirty="0"/>
            <a:t>&gt; 460$ טריליון</a:t>
          </a:r>
          <a:endParaRPr lang="en-US" sz="3200" dirty="0"/>
        </a:p>
      </dgm:t>
    </dgm:pt>
    <dgm:pt modelId="{7ED7BB05-3862-4C0E-A36B-126A71388424}" type="parTrans" cxnId="{50B575BD-C480-4DB5-8CFA-C9D0DBBC6712}">
      <dgm:prSet/>
      <dgm:spPr/>
      <dgm:t>
        <a:bodyPr/>
        <a:lstStyle/>
        <a:p>
          <a:endParaRPr lang="en-US"/>
        </a:p>
      </dgm:t>
    </dgm:pt>
    <dgm:pt modelId="{3F472CA3-BA83-49FD-9F83-B1917CF0AEFF}" type="sibTrans" cxnId="{50B575BD-C480-4DB5-8CFA-C9D0DBBC6712}">
      <dgm:prSet/>
      <dgm:spPr/>
      <dgm:t>
        <a:bodyPr/>
        <a:lstStyle/>
        <a:p>
          <a:endParaRPr lang="en-US"/>
        </a:p>
      </dgm:t>
    </dgm:pt>
    <dgm:pt modelId="{0D8A613E-28C1-4F46-BB1B-DEDCCE2C1381}">
      <dgm:prSet custT="1"/>
      <dgm:spPr/>
      <dgm:t>
        <a:bodyPr/>
        <a:lstStyle/>
        <a:p>
          <a:pPr algn="r"/>
          <a:r>
            <a:rPr lang="he-IL" sz="3200" b="1" dirty="0"/>
            <a:t>עניים</a:t>
          </a:r>
          <a:r>
            <a:rPr lang="he-IL" sz="3200" dirty="0"/>
            <a:t> – מתחת ל-1.9$ ליום</a:t>
          </a:r>
          <a:endParaRPr lang="en-US" sz="3200" dirty="0"/>
        </a:p>
      </dgm:t>
    </dgm:pt>
    <dgm:pt modelId="{61AB5FD2-55BF-414B-B487-4FA73EE6B6FC}" type="parTrans" cxnId="{264621EA-B57F-4F99-B22E-145CE0D2C759}">
      <dgm:prSet/>
      <dgm:spPr/>
      <dgm:t>
        <a:bodyPr/>
        <a:lstStyle/>
        <a:p>
          <a:endParaRPr lang="en-US"/>
        </a:p>
      </dgm:t>
    </dgm:pt>
    <dgm:pt modelId="{7A2CAB27-F4B3-4E6B-ACEC-F88F96F0C3A9}" type="sibTrans" cxnId="{264621EA-B57F-4F99-B22E-145CE0D2C759}">
      <dgm:prSet/>
      <dgm:spPr/>
      <dgm:t>
        <a:bodyPr/>
        <a:lstStyle/>
        <a:p>
          <a:endParaRPr lang="en-US"/>
        </a:p>
      </dgm:t>
    </dgm:pt>
    <dgm:pt modelId="{745F95EA-7E0C-4922-B663-2140D78B5765}">
      <dgm:prSet custT="1"/>
      <dgm:spPr/>
      <dgm:t>
        <a:bodyPr/>
        <a:lstStyle/>
        <a:p>
          <a:pPr algn="r"/>
          <a:r>
            <a:rPr lang="he-IL" sz="3200" b="1" dirty="0"/>
            <a:t>רצון טוב </a:t>
          </a:r>
          <a:r>
            <a:rPr lang="he-IL" sz="3200" dirty="0"/>
            <a:t>– 58$ מיליארד </a:t>
          </a:r>
          <a:endParaRPr lang="en-US" sz="3200" dirty="0"/>
        </a:p>
      </dgm:t>
    </dgm:pt>
    <dgm:pt modelId="{D467B7EA-302C-45B4-82E6-53CE9C74E4FC}" type="parTrans" cxnId="{27FA95C2-54F2-49FE-B4AA-C09D75BFFCFF}">
      <dgm:prSet/>
      <dgm:spPr/>
      <dgm:t>
        <a:bodyPr/>
        <a:lstStyle/>
        <a:p>
          <a:endParaRPr lang="en-US"/>
        </a:p>
      </dgm:t>
    </dgm:pt>
    <dgm:pt modelId="{B15FFF93-03BC-47DD-AF2F-99EB722A7166}" type="sibTrans" cxnId="{27FA95C2-54F2-49FE-B4AA-C09D75BFFCFF}">
      <dgm:prSet/>
      <dgm:spPr/>
      <dgm:t>
        <a:bodyPr/>
        <a:lstStyle/>
        <a:p>
          <a:endParaRPr lang="en-US"/>
        </a:p>
      </dgm:t>
    </dgm:pt>
    <dgm:pt modelId="{0E0A951A-F106-4F0D-847D-51B59E11D163}">
      <dgm:prSet custT="1"/>
      <dgm:spPr/>
      <dgm:t>
        <a:bodyPr/>
        <a:lstStyle/>
        <a:p>
          <a:pPr algn="r"/>
          <a:r>
            <a:rPr lang="he-IL" sz="3200" b="1" dirty="0"/>
            <a:t>גופים, מוסדות, וארגונים – </a:t>
          </a:r>
          <a:r>
            <a:rPr lang="he-IL" sz="3200" dirty="0"/>
            <a:t>מתווכים כגון מוסדות מימון זעיר</a:t>
          </a:r>
          <a:endParaRPr lang="en-US" sz="3200" dirty="0"/>
        </a:p>
      </dgm:t>
    </dgm:pt>
    <dgm:pt modelId="{9E1035C9-30D0-45CC-AD6B-DDA26FF9C132}" type="parTrans" cxnId="{A31F730A-48CB-44AC-9DE7-E56828E12046}">
      <dgm:prSet/>
      <dgm:spPr/>
      <dgm:t>
        <a:bodyPr/>
        <a:lstStyle/>
        <a:p>
          <a:endParaRPr lang="en-US"/>
        </a:p>
      </dgm:t>
    </dgm:pt>
    <dgm:pt modelId="{3E3A5E97-750A-4913-A4D0-5AF52BCABACB}" type="sibTrans" cxnId="{A31F730A-48CB-44AC-9DE7-E56828E12046}">
      <dgm:prSet/>
      <dgm:spPr/>
      <dgm:t>
        <a:bodyPr/>
        <a:lstStyle/>
        <a:p>
          <a:endParaRPr lang="en-US"/>
        </a:p>
      </dgm:t>
    </dgm:pt>
    <dgm:pt modelId="{63002610-0E03-4D9C-B7EA-09A2FAB58EFF}">
      <dgm:prSet custT="1"/>
      <dgm:spPr/>
      <dgm:t>
        <a:bodyPr/>
        <a:lstStyle/>
        <a:p>
          <a:pPr algn="r"/>
          <a:r>
            <a:rPr lang="he-IL" sz="3200" b="1" dirty="0"/>
            <a:t>מדידה - </a:t>
          </a:r>
          <a:r>
            <a:rPr lang="he-IL" sz="3200" dirty="0"/>
            <a:t>של ביצועי אלה העוסקים בהקצאת כסף לפתרון הבעיה</a:t>
          </a:r>
          <a:endParaRPr lang="en-US" sz="3200" dirty="0"/>
        </a:p>
      </dgm:t>
    </dgm:pt>
    <dgm:pt modelId="{96C5A3EF-6B28-44C2-AD01-6EA03614EE29}" type="parTrans" cxnId="{0985761A-A5DD-4554-98A9-76643C777C79}">
      <dgm:prSet/>
      <dgm:spPr/>
      <dgm:t>
        <a:bodyPr/>
        <a:lstStyle/>
        <a:p>
          <a:endParaRPr lang="en-US"/>
        </a:p>
      </dgm:t>
    </dgm:pt>
    <dgm:pt modelId="{97D309AD-4498-4B19-8072-3B2F387CAA1F}" type="sibTrans" cxnId="{0985761A-A5DD-4554-98A9-76643C777C79}">
      <dgm:prSet/>
      <dgm:spPr/>
      <dgm:t>
        <a:bodyPr/>
        <a:lstStyle/>
        <a:p>
          <a:endParaRPr lang="en-US"/>
        </a:p>
      </dgm:t>
    </dgm:pt>
    <dgm:pt modelId="{20F698D0-5B63-46F1-8DC0-657A63E6F0F2}" type="pres">
      <dgm:prSet presAssocID="{EECBE060-666A-422C-90DA-A9D91A37805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7134EFF7-1B9D-4EA0-AE2A-85CF9928244C}" type="pres">
      <dgm:prSet presAssocID="{EECBE060-666A-422C-90DA-A9D91A37805A}" presName="dummyMaxCanvas" presStyleCnt="0">
        <dgm:presLayoutVars/>
      </dgm:prSet>
      <dgm:spPr/>
    </dgm:pt>
    <dgm:pt modelId="{672B43DB-E999-4FCC-A53E-185DCA965B36}" type="pres">
      <dgm:prSet presAssocID="{EECBE060-666A-422C-90DA-A9D91A37805A}" presName="FiveNodes_1" presStyleLbl="node1" presStyleIdx="0" presStyleCnt="5" custLinFactNeighborX="3034" custLinFactNeighborY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19AFA67-C8FB-499C-85B4-2CC75A74CC5E}" type="pres">
      <dgm:prSet presAssocID="{EECBE060-666A-422C-90DA-A9D91A37805A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2C9DC73-7E4C-4D56-B4D6-2915C117B575}" type="pres">
      <dgm:prSet presAssocID="{EECBE060-666A-422C-90DA-A9D91A37805A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3FC7C02-B72F-45A1-B259-4BE51CFD776E}" type="pres">
      <dgm:prSet presAssocID="{EECBE060-666A-422C-90DA-A9D91A37805A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3F44A22-80E6-4AA0-B2BF-C18F85E170B1}" type="pres">
      <dgm:prSet presAssocID="{EECBE060-666A-422C-90DA-A9D91A37805A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DEEF5A3-586E-4A92-9DF3-578E57A770E1}" type="pres">
      <dgm:prSet presAssocID="{EECBE060-666A-422C-90DA-A9D91A37805A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46C9829-1EF2-4B39-A09E-5ABCE418BFDA}" type="pres">
      <dgm:prSet presAssocID="{EECBE060-666A-422C-90DA-A9D91A37805A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DF1A7A6-8A4C-492C-951E-5EE5D9302AB2}" type="pres">
      <dgm:prSet presAssocID="{EECBE060-666A-422C-90DA-A9D91A37805A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90019F3-9F04-4410-969E-13849A8AB583}" type="pres">
      <dgm:prSet presAssocID="{EECBE060-666A-422C-90DA-A9D91A37805A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AD220E8-112F-41A4-BBA8-97D1A8FA0D20}" type="pres">
      <dgm:prSet presAssocID="{EECBE060-666A-422C-90DA-A9D91A37805A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EBE8CE6-CA29-4B78-881E-9B11FE418EE1}" type="pres">
      <dgm:prSet presAssocID="{EECBE060-666A-422C-90DA-A9D91A37805A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1C0FD06-008E-496F-84C8-C06653282282}" type="pres">
      <dgm:prSet presAssocID="{EECBE060-666A-422C-90DA-A9D91A37805A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B604064-2D7B-4481-94D1-AE7A0EFD8166}" type="pres">
      <dgm:prSet presAssocID="{EECBE060-666A-422C-90DA-A9D91A37805A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77A9DE2-49C3-48EC-9227-6AFC5B0E033C}" type="pres">
      <dgm:prSet presAssocID="{EECBE060-666A-422C-90DA-A9D91A37805A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4A241413-BCE0-4BE7-B205-F78E14C596AC}" type="presOf" srcId="{0D8A613E-28C1-4F46-BB1B-DEDCCE2C1381}" destId="{6EBE8CE6-CA29-4B78-881E-9B11FE418EE1}" srcOrd="1" destOrd="0" presId="urn:microsoft.com/office/officeart/2005/8/layout/vProcess5"/>
    <dgm:cxn modelId="{60B129BF-A1A9-49AA-ADCC-40818D162A3F}" type="presOf" srcId="{7A2CAB27-F4B3-4E6B-ACEC-F88F96F0C3A9}" destId="{D46C9829-1EF2-4B39-A09E-5ABCE418BFDA}" srcOrd="0" destOrd="0" presId="urn:microsoft.com/office/officeart/2005/8/layout/vProcess5"/>
    <dgm:cxn modelId="{1E0D9AF7-717E-4B06-949B-F8CC05D09F06}" type="presOf" srcId="{B15FFF93-03BC-47DD-AF2F-99EB722A7166}" destId="{8DF1A7A6-8A4C-492C-951E-5EE5D9302AB2}" srcOrd="0" destOrd="0" presId="urn:microsoft.com/office/officeart/2005/8/layout/vProcess5"/>
    <dgm:cxn modelId="{9B1CB6FE-1910-42A1-BE01-41E16D83CD11}" type="presOf" srcId="{63002610-0E03-4D9C-B7EA-09A2FAB58EFF}" destId="{33F44A22-80E6-4AA0-B2BF-C18F85E170B1}" srcOrd="0" destOrd="0" presId="urn:microsoft.com/office/officeart/2005/8/layout/vProcess5"/>
    <dgm:cxn modelId="{264621EA-B57F-4F99-B22E-145CE0D2C759}" srcId="{EECBE060-666A-422C-90DA-A9D91A37805A}" destId="{0D8A613E-28C1-4F46-BB1B-DEDCCE2C1381}" srcOrd="1" destOrd="0" parTransId="{61AB5FD2-55BF-414B-B487-4FA73EE6B6FC}" sibTransId="{7A2CAB27-F4B3-4E6B-ACEC-F88F96F0C3A9}"/>
    <dgm:cxn modelId="{85111C24-0FB4-42D8-B572-9397B031F0E8}" type="presOf" srcId="{EA72F747-0E07-4EB5-BD08-DAAB38DA8DE1}" destId="{672B43DB-E999-4FCC-A53E-185DCA965B36}" srcOrd="0" destOrd="0" presId="urn:microsoft.com/office/officeart/2005/8/layout/vProcess5"/>
    <dgm:cxn modelId="{69F4B5C7-4A5D-4488-9135-8C3C0193A3E9}" type="presOf" srcId="{EA72F747-0E07-4EB5-BD08-DAAB38DA8DE1}" destId="{0AD220E8-112F-41A4-BBA8-97D1A8FA0D20}" srcOrd="1" destOrd="0" presId="urn:microsoft.com/office/officeart/2005/8/layout/vProcess5"/>
    <dgm:cxn modelId="{FD68AFA9-77A8-4046-BE1F-A3FD79747DF1}" type="presOf" srcId="{0E0A951A-F106-4F0D-847D-51B59E11D163}" destId="{A3FC7C02-B72F-45A1-B259-4BE51CFD776E}" srcOrd="0" destOrd="0" presId="urn:microsoft.com/office/officeart/2005/8/layout/vProcess5"/>
    <dgm:cxn modelId="{FB3E6C3A-7E70-4069-B772-EC1D55F63294}" type="presOf" srcId="{0E0A951A-F106-4F0D-847D-51B59E11D163}" destId="{CB604064-2D7B-4481-94D1-AE7A0EFD8166}" srcOrd="1" destOrd="0" presId="urn:microsoft.com/office/officeart/2005/8/layout/vProcess5"/>
    <dgm:cxn modelId="{A31F730A-48CB-44AC-9DE7-E56828E12046}" srcId="{EECBE060-666A-422C-90DA-A9D91A37805A}" destId="{0E0A951A-F106-4F0D-847D-51B59E11D163}" srcOrd="3" destOrd="0" parTransId="{9E1035C9-30D0-45CC-AD6B-DDA26FF9C132}" sibTransId="{3E3A5E97-750A-4913-A4D0-5AF52BCABACB}"/>
    <dgm:cxn modelId="{E3CBD21B-CA3A-441E-A3F1-E7D2451537FA}" type="presOf" srcId="{0D8A613E-28C1-4F46-BB1B-DEDCCE2C1381}" destId="{F19AFA67-C8FB-499C-85B4-2CC75A74CC5E}" srcOrd="0" destOrd="0" presId="urn:microsoft.com/office/officeart/2005/8/layout/vProcess5"/>
    <dgm:cxn modelId="{D2CD737B-D9F2-44E1-BD89-ABF5D2596E81}" type="presOf" srcId="{EECBE060-666A-422C-90DA-A9D91A37805A}" destId="{20F698D0-5B63-46F1-8DC0-657A63E6F0F2}" srcOrd="0" destOrd="0" presId="urn:microsoft.com/office/officeart/2005/8/layout/vProcess5"/>
    <dgm:cxn modelId="{8A96BB54-4A80-4C38-B6EC-DEE2286F331B}" type="presOf" srcId="{3F472CA3-BA83-49FD-9F83-B1917CF0AEFF}" destId="{1DEEF5A3-586E-4A92-9DF3-578E57A770E1}" srcOrd="0" destOrd="0" presId="urn:microsoft.com/office/officeart/2005/8/layout/vProcess5"/>
    <dgm:cxn modelId="{27FA95C2-54F2-49FE-B4AA-C09D75BFFCFF}" srcId="{EECBE060-666A-422C-90DA-A9D91A37805A}" destId="{745F95EA-7E0C-4922-B663-2140D78B5765}" srcOrd="2" destOrd="0" parTransId="{D467B7EA-302C-45B4-82E6-53CE9C74E4FC}" sibTransId="{B15FFF93-03BC-47DD-AF2F-99EB722A7166}"/>
    <dgm:cxn modelId="{8D6C396A-3F9F-4461-991A-6566CE142BFA}" type="presOf" srcId="{3E3A5E97-750A-4913-A4D0-5AF52BCABACB}" destId="{990019F3-9F04-4410-969E-13849A8AB583}" srcOrd="0" destOrd="0" presId="urn:microsoft.com/office/officeart/2005/8/layout/vProcess5"/>
    <dgm:cxn modelId="{ABC387C5-ABEB-4025-8F1D-F1A7099526DE}" type="presOf" srcId="{745F95EA-7E0C-4922-B663-2140D78B5765}" destId="{82C9DC73-7E4C-4D56-B4D6-2915C117B575}" srcOrd="0" destOrd="0" presId="urn:microsoft.com/office/officeart/2005/8/layout/vProcess5"/>
    <dgm:cxn modelId="{4641A3E3-9C61-4DFD-9124-4E0FDF6B2552}" type="presOf" srcId="{745F95EA-7E0C-4922-B663-2140D78B5765}" destId="{51C0FD06-008E-496F-84C8-C06653282282}" srcOrd="1" destOrd="0" presId="urn:microsoft.com/office/officeart/2005/8/layout/vProcess5"/>
    <dgm:cxn modelId="{0985761A-A5DD-4554-98A9-76643C777C79}" srcId="{EECBE060-666A-422C-90DA-A9D91A37805A}" destId="{63002610-0E03-4D9C-B7EA-09A2FAB58EFF}" srcOrd="4" destOrd="0" parTransId="{96C5A3EF-6B28-44C2-AD01-6EA03614EE29}" sibTransId="{97D309AD-4498-4B19-8072-3B2F387CAA1F}"/>
    <dgm:cxn modelId="{50B575BD-C480-4DB5-8CFA-C9D0DBBC6712}" srcId="{EECBE060-666A-422C-90DA-A9D91A37805A}" destId="{EA72F747-0E07-4EB5-BD08-DAAB38DA8DE1}" srcOrd="0" destOrd="0" parTransId="{7ED7BB05-3862-4C0E-A36B-126A71388424}" sibTransId="{3F472CA3-BA83-49FD-9F83-B1917CF0AEFF}"/>
    <dgm:cxn modelId="{4BE08101-588A-43BB-8363-E6613A6C09D7}" type="presOf" srcId="{63002610-0E03-4D9C-B7EA-09A2FAB58EFF}" destId="{677A9DE2-49C3-48EC-9227-6AFC5B0E033C}" srcOrd="1" destOrd="0" presId="urn:microsoft.com/office/officeart/2005/8/layout/vProcess5"/>
    <dgm:cxn modelId="{60C4232F-1C2F-4FBE-9161-998D2ED5A604}" type="presParOf" srcId="{20F698D0-5B63-46F1-8DC0-657A63E6F0F2}" destId="{7134EFF7-1B9D-4EA0-AE2A-85CF9928244C}" srcOrd="0" destOrd="0" presId="urn:microsoft.com/office/officeart/2005/8/layout/vProcess5"/>
    <dgm:cxn modelId="{3C1D4654-CE38-4F7F-B710-61A3037B02E2}" type="presParOf" srcId="{20F698D0-5B63-46F1-8DC0-657A63E6F0F2}" destId="{672B43DB-E999-4FCC-A53E-185DCA965B36}" srcOrd="1" destOrd="0" presId="urn:microsoft.com/office/officeart/2005/8/layout/vProcess5"/>
    <dgm:cxn modelId="{444094AD-F43E-43B2-BFC6-6C4C8D1591F0}" type="presParOf" srcId="{20F698D0-5B63-46F1-8DC0-657A63E6F0F2}" destId="{F19AFA67-C8FB-499C-85B4-2CC75A74CC5E}" srcOrd="2" destOrd="0" presId="urn:microsoft.com/office/officeart/2005/8/layout/vProcess5"/>
    <dgm:cxn modelId="{DE596EFE-B55F-4157-8B9C-FA5A51DEAE0D}" type="presParOf" srcId="{20F698D0-5B63-46F1-8DC0-657A63E6F0F2}" destId="{82C9DC73-7E4C-4D56-B4D6-2915C117B575}" srcOrd="3" destOrd="0" presId="urn:microsoft.com/office/officeart/2005/8/layout/vProcess5"/>
    <dgm:cxn modelId="{FC59BC6B-4E85-492F-9066-EE6449BB3BCB}" type="presParOf" srcId="{20F698D0-5B63-46F1-8DC0-657A63E6F0F2}" destId="{A3FC7C02-B72F-45A1-B259-4BE51CFD776E}" srcOrd="4" destOrd="0" presId="urn:microsoft.com/office/officeart/2005/8/layout/vProcess5"/>
    <dgm:cxn modelId="{E60AB8C9-4BFE-48D2-92F0-100D1C7FF403}" type="presParOf" srcId="{20F698D0-5B63-46F1-8DC0-657A63E6F0F2}" destId="{33F44A22-80E6-4AA0-B2BF-C18F85E170B1}" srcOrd="5" destOrd="0" presId="urn:microsoft.com/office/officeart/2005/8/layout/vProcess5"/>
    <dgm:cxn modelId="{889B1B77-2A31-4DDE-8081-D24F5FC96CFB}" type="presParOf" srcId="{20F698D0-5B63-46F1-8DC0-657A63E6F0F2}" destId="{1DEEF5A3-586E-4A92-9DF3-578E57A770E1}" srcOrd="6" destOrd="0" presId="urn:microsoft.com/office/officeart/2005/8/layout/vProcess5"/>
    <dgm:cxn modelId="{D5A5A8C5-1415-4EBE-ABD9-0990E8B46342}" type="presParOf" srcId="{20F698D0-5B63-46F1-8DC0-657A63E6F0F2}" destId="{D46C9829-1EF2-4B39-A09E-5ABCE418BFDA}" srcOrd="7" destOrd="0" presId="urn:microsoft.com/office/officeart/2005/8/layout/vProcess5"/>
    <dgm:cxn modelId="{0EF62D03-A0FC-46CF-A6C2-0EA36FF4EB3A}" type="presParOf" srcId="{20F698D0-5B63-46F1-8DC0-657A63E6F0F2}" destId="{8DF1A7A6-8A4C-492C-951E-5EE5D9302AB2}" srcOrd="8" destOrd="0" presId="urn:microsoft.com/office/officeart/2005/8/layout/vProcess5"/>
    <dgm:cxn modelId="{79B805E1-09E4-4F04-84F2-4E259F2CA710}" type="presParOf" srcId="{20F698D0-5B63-46F1-8DC0-657A63E6F0F2}" destId="{990019F3-9F04-4410-969E-13849A8AB583}" srcOrd="9" destOrd="0" presId="urn:microsoft.com/office/officeart/2005/8/layout/vProcess5"/>
    <dgm:cxn modelId="{2A6C71A6-67BC-4B55-A723-674C2D0EF620}" type="presParOf" srcId="{20F698D0-5B63-46F1-8DC0-657A63E6F0F2}" destId="{0AD220E8-112F-41A4-BBA8-97D1A8FA0D20}" srcOrd="10" destOrd="0" presId="urn:microsoft.com/office/officeart/2005/8/layout/vProcess5"/>
    <dgm:cxn modelId="{992F0A7D-DF61-4328-948A-0B7EB079D26E}" type="presParOf" srcId="{20F698D0-5B63-46F1-8DC0-657A63E6F0F2}" destId="{6EBE8CE6-CA29-4B78-881E-9B11FE418EE1}" srcOrd="11" destOrd="0" presId="urn:microsoft.com/office/officeart/2005/8/layout/vProcess5"/>
    <dgm:cxn modelId="{B743942A-8FC0-4AFC-BE1B-4B1D9391D88A}" type="presParOf" srcId="{20F698D0-5B63-46F1-8DC0-657A63E6F0F2}" destId="{51C0FD06-008E-496F-84C8-C06653282282}" srcOrd="12" destOrd="0" presId="urn:microsoft.com/office/officeart/2005/8/layout/vProcess5"/>
    <dgm:cxn modelId="{6592BB27-D5FE-43A2-AB03-4F4EFF84C1B9}" type="presParOf" srcId="{20F698D0-5B63-46F1-8DC0-657A63E6F0F2}" destId="{CB604064-2D7B-4481-94D1-AE7A0EFD8166}" srcOrd="13" destOrd="0" presId="urn:microsoft.com/office/officeart/2005/8/layout/vProcess5"/>
    <dgm:cxn modelId="{180BBE35-FEBC-4494-9389-63BCE10A1FDD}" type="presParOf" srcId="{20F698D0-5B63-46F1-8DC0-657A63E6F0F2}" destId="{677A9DE2-49C3-48EC-9227-6AFC5B0E033C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2B43DB-E999-4FCC-A53E-185DCA965B36}">
      <dsp:nvSpPr>
        <dsp:cNvPr id="0" name=""/>
        <dsp:cNvSpPr/>
      </dsp:nvSpPr>
      <dsp:spPr>
        <a:xfrm>
          <a:off x="214826" y="18076"/>
          <a:ext cx="7080632" cy="12123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b="1" kern="1200" dirty="0"/>
            <a:t>כסף </a:t>
          </a:r>
          <a:r>
            <a:rPr lang="he-IL" sz="3200" kern="1200" dirty="0"/>
            <a:t>&gt; 460$ טריליון</a:t>
          </a:r>
          <a:endParaRPr lang="en-US" sz="3200" kern="1200" dirty="0"/>
        </a:p>
      </dsp:txBody>
      <dsp:txXfrm>
        <a:off x="250335" y="53585"/>
        <a:ext cx="5630554" cy="1141342"/>
      </dsp:txXfrm>
    </dsp:sp>
    <dsp:sp modelId="{F19AFA67-C8FB-499C-85B4-2CC75A74CC5E}">
      <dsp:nvSpPr>
        <dsp:cNvPr id="0" name=""/>
        <dsp:cNvSpPr/>
      </dsp:nvSpPr>
      <dsp:spPr>
        <a:xfrm>
          <a:off x="528748" y="1380744"/>
          <a:ext cx="7080632" cy="12123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b="1" kern="1200" dirty="0"/>
            <a:t>עניים</a:t>
          </a:r>
          <a:r>
            <a:rPr lang="he-IL" sz="3200" kern="1200" dirty="0"/>
            <a:t> – מתחת ל-1.9$ ליום</a:t>
          </a:r>
          <a:endParaRPr lang="en-US" sz="3200" kern="1200" dirty="0"/>
        </a:p>
      </dsp:txBody>
      <dsp:txXfrm>
        <a:off x="564257" y="1416253"/>
        <a:ext cx="5692831" cy="1141342"/>
      </dsp:txXfrm>
    </dsp:sp>
    <dsp:sp modelId="{82C9DC73-7E4C-4D56-B4D6-2915C117B575}">
      <dsp:nvSpPr>
        <dsp:cNvPr id="0" name=""/>
        <dsp:cNvSpPr/>
      </dsp:nvSpPr>
      <dsp:spPr>
        <a:xfrm>
          <a:off x="1057497" y="2761488"/>
          <a:ext cx="7080632" cy="12123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b="1" kern="1200" dirty="0"/>
            <a:t>רצון טוב </a:t>
          </a:r>
          <a:r>
            <a:rPr lang="he-IL" sz="3200" kern="1200" dirty="0"/>
            <a:t>– 58$ מיליארד </a:t>
          </a:r>
          <a:endParaRPr lang="en-US" sz="3200" kern="1200" dirty="0"/>
        </a:p>
      </dsp:txBody>
      <dsp:txXfrm>
        <a:off x="1093006" y="2796997"/>
        <a:ext cx="5692831" cy="1141342"/>
      </dsp:txXfrm>
    </dsp:sp>
    <dsp:sp modelId="{A3FC7C02-B72F-45A1-B259-4BE51CFD776E}">
      <dsp:nvSpPr>
        <dsp:cNvPr id="0" name=""/>
        <dsp:cNvSpPr/>
      </dsp:nvSpPr>
      <dsp:spPr>
        <a:xfrm>
          <a:off x="1586245" y="4142232"/>
          <a:ext cx="7080632" cy="12123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b="1" kern="1200" dirty="0"/>
            <a:t>גופים, מוסדות, וארגונים – </a:t>
          </a:r>
          <a:r>
            <a:rPr lang="he-IL" sz="3200" kern="1200" dirty="0"/>
            <a:t>מתווכים כגון מוסדות מימון זעיר</a:t>
          </a:r>
          <a:endParaRPr lang="en-US" sz="3200" kern="1200" dirty="0"/>
        </a:p>
      </dsp:txBody>
      <dsp:txXfrm>
        <a:off x="1621754" y="4177741"/>
        <a:ext cx="5692831" cy="1141342"/>
      </dsp:txXfrm>
    </dsp:sp>
    <dsp:sp modelId="{33F44A22-80E6-4AA0-B2BF-C18F85E170B1}">
      <dsp:nvSpPr>
        <dsp:cNvPr id="0" name=""/>
        <dsp:cNvSpPr/>
      </dsp:nvSpPr>
      <dsp:spPr>
        <a:xfrm>
          <a:off x="2114994" y="5522976"/>
          <a:ext cx="7080632" cy="12123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b="1" kern="1200" dirty="0"/>
            <a:t>מדידה - </a:t>
          </a:r>
          <a:r>
            <a:rPr lang="he-IL" sz="3200" kern="1200" dirty="0"/>
            <a:t>של ביצועי אלה העוסקים בהקצאת כסף לפתרון הבעיה</a:t>
          </a:r>
          <a:endParaRPr lang="en-US" sz="3200" kern="1200" dirty="0"/>
        </a:p>
      </dsp:txBody>
      <dsp:txXfrm>
        <a:off x="2150503" y="5558485"/>
        <a:ext cx="5692831" cy="1141342"/>
      </dsp:txXfrm>
    </dsp:sp>
    <dsp:sp modelId="{1DEEF5A3-586E-4A92-9DF3-578E57A770E1}">
      <dsp:nvSpPr>
        <dsp:cNvPr id="0" name=""/>
        <dsp:cNvSpPr/>
      </dsp:nvSpPr>
      <dsp:spPr>
        <a:xfrm>
          <a:off x="6292598" y="885696"/>
          <a:ext cx="788034" cy="78803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/>
        </a:p>
      </dsp:txBody>
      <dsp:txXfrm>
        <a:off x="6469906" y="885696"/>
        <a:ext cx="433418" cy="592996"/>
      </dsp:txXfrm>
    </dsp:sp>
    <dsp:sp modelId="{D46C9829-1EF2-4B39-A09E-5ABCE418BFDA}">
      <dsp:nvSpPr>
        <dsp:cNvPr id="0" name=""/>
        <dsp:cNvSpPr/>
      </dsp:nvSpPr>
      <dsp:spPr>
        <a:xfrm>
          <a:off x="6821346" y="2266440"/>
          <a:ext cx="788034" cy="78803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/>
        </a:p>
      </dsp:txBody>
      <dsp:txXfrm>
        <a:off x="6998654" y="2266440"/>
        <a:ext cx="433418" cy="592996"/>
      </dsp:txXfrm>
    </dsp:sp>
    <dsp:sp modelId="{8DF1A7A6-8A4C-492C-951E-5EE5D9302AB2}">
      <dsp:nvSpPr>
        <dsp:cNvPr id="0" name=""/>
        <dsp:cNvSpPr/>
      </dsp:nvSpPr>
      <dsp:spPr>
        <a:xfrm>
          <a:off x="7350095" y="3626978"/>
          <a:ext cx="788034" cy="78803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/>
        </a:p>
      </dsp:txBody>
      <dsp:txXfrm>
        <a:off x="7527403" y="3626978"/>
        <a:ext cx="433418" cy="592996"/>
      </dsp:txXfrm>
    </dsp:sp>
    <dsp:sp modelId="{990019F3-9F04-4410-969E-13849A8AB583}">
      <dsp:nvSpPr>
        <dsp:cNvPr id="0" name=""/>
        <dsp:cNvSpPr/>
      </dsp:nvSpPr>
      <dsp:spPr>
        <a:xfrm>
          <a:off x="7878844" y="5021193"/>
          <a:ext cx="788034" cy="78803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/>
        </a:p>
      </dsp:txBody>
      <dsp:txXfrm>
        <a:off x="8056152" y="5021193"/>
        <a:ext cx="433418" cy="592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ACBE1E09-4D43-452C-8D5C-4B1772140D69}" type="datetimeFigureOut">
              <a:rPr lang="he-IL" smtClean="0"/>
              <a:t>כ"ב/טבת/תשפ"ג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5E0C63D7-9818-47E4-8CE6-BEBA608E41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50081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0C63D7-9818-47E4-8CE6-BEBA608E41AA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1400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E4197-29D7-3CC3-4F8C-B24D85AD42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C2315-AF17-FA59-8E86-B32297AD8F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8ED78-49D3-A41F-47DB-4DB395CBA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83FA-278D-4119-BBA6-1E7691E292A5}" type="datetimeFigureOut">
              <a:rPr lang="he-IL" smtClean="0"/>
              <a:t>כ"ב/טבת/תשפ"ג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88612-029E-AABC-F8A9-995F00A41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86651-3F7E-E04C-DEBB-92A64CBB6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5F44-710C-428C-80B6-5DA9A6EB18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3543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EEE72-1137-C618-0EB7-F3808DED4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B010F1-E528-9CF8-AFE6-C3919D5085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C1251-4C81-5D43-CAE1-F44AD00F5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83FA-278D-4119-BBA6-1E7691E292A5}" type="datetimeFigureOut">
              <a:rPr lang="he-IL" smtClean="0"/>
              <a:t>כ"ב/טבת/תשפ"ג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18E20-F750-A61A-2A8C-5B770FDD6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F6B6C-19B5-2099-5B03-385E80CF4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5F44-710C-428C-80B6-5DA9A6EB18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2041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BD5ACB-FF2C-9408-295C-623BAFDB00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A65312-451D-A720-FC50-82B9D6ED07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D6069-0B4C-9879-2635-1E64301CF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83FA-278D-4119-BBA6-1E7691E292A5}" type="datetimeFigureOut">
              <a:rPr lang="he-IL" smtClean="0"/>
              <a:t>כ"ב/טבת/תשפ"ג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61D13-C976-D3D1-B300-27920AF66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AF947-936A-F1AA-B250-87B882AC3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5F44-710C-428C-80B6-5DA9A6EB18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8148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C1583C39-01BF-7F43-854C-FBB4E9AB6B0C}" type="datetime1">
              <a:rPr lang="en-US" smtClean="0"/>
              <a:pPr/>
              <a:t>1/15/2023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04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4BAE0-4AF8-A27B-8566-BB179B198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C2575-3553-C97E-48B0-A5DA56249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59414-1124-CBCA-9FCD-5900EDC58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83FA-278D-4119-BBA6-1E7691E292A5}" type="datetimeFigureOut">
              <a:rPr lang="he-IL" smtClean="0"/>
              <a:t>כ"ב/טבת/תשפ"ג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879229-0F78-7F04-F02A-B0F70DE3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3056C-226A-EA2A-B5ED-DF6D14045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5F44-710C-428C-80B6-5DA9A6EB18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5963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5E509-AABD-391D-384E-5E70040E3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705BE4-CF64-3A9B-2846-589D48044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D8320-0D04-EC9C-7708-B34519B82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83FA-278D-4119-BBA6-1E7691E292A5}" type="datetimeFigureOut">
              <a:rPr lang="he-IL" smtClean="0"/>
              <a:t>כ"ב/טבת/תשפ"ג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B4F9D-D333-9169-0958-34C783022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50394-C3DF-15FE-F02C-0E7690932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5F44-710C-428C-80B6-5DA9A6EB18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249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6F3BD-E82F-A476-EE21-A7483877C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F9974-5F4C-92C5-78AD-BA6956DD89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BD3697-683F-C8F3-C145-C0A9EBA01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97F372-F514-EB52-9BBD-6D8F3E80D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83FA-278D-4119-BBA6-1E7691E292A5}" type="datetimeFigureOut">
              <a:rPr lang="he-IL" smtClean="0"/>
              <a:t>כ"ב/טבת/תשפ"ג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3FDC47-8A2E-C180-C649-12F6D12A4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E68A55-CEF4-05D3-BDA7-3D38D5E1D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5F44-710C-428C-80B6-5DA9A6EB18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53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92CF5-7DAE-57B5-848B-2EB7E840F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1F3EB4-3339-ED01-3C80-BBED2D457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A71EA-3A5F-CFC3-1F7B-EC9EC6F809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4141B7-1530-C846-24D1-F4D0C4BA38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AD376F-3ADF-9F4E-8DB0-84CF0CF91B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AF0666-AEB2-16CC-7F14-4D63B5793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83FA-278D-4119-BBA6-1E7691E292A5}" type="datetimeFigureOut">
              <a:rPr lang="he-IL" smtClean="0"/>
              <a:t>כ"ב/טבת/תשפ"ג</a:t>
            </a:fld>
            <a:endParaRPr lang="he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CB61C6-BA61-EBDF-E5AB-CED916A64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3C791B-C2CA-3838-F3E2-01B949646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5F44-710C-428C-80B6-5DA9A6EB18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1274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0A138-0937-779F-37D1-22D390138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00D087-85A1-8DB3-03AF-D8B4718B2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83FA-278D-4119-BBA6-1E7691E292A5}" type="datetimeFigureOut">
              <a:rPr lang="he-IL" smtClean="0"/>
              <a:t>כ"ב/טבת/תשפ"ג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09B5F7-6E28-A5C7-2DDF-D5F116B08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320C19-636F-EB52-3420-BA8190E45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5F44-710C-428C-80B6-5DA9A6EB18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6547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95F216-19DF-4F71-9366-B1C73C9C6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83FA-278D-4119-BBA6-1E7691E292A5}" type="datetimeFigureOut">
              <a:rPr lang="he-IL" smtClean="0"/>
              <a:t>כ"ב/טבת/תשפ"ג</a:t>
            </a:fld>
            <a:endParaRPr lang="he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B9AC10-99AD-34B3-F459-9029D169F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54DC8-5305-B931-70FD-83CB4F2A6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5F44-710C-428C-80B6-5DA9A6EB18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6608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E3E44-D63C-B692-CE38-4BDE415F9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9C26F-9EB3-BA41-4FC9-CFAE02C9E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E61B45-676C-8368-723C-2B8CC2751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FA2716-E872-8E83-873E-6FD7A9BE6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83FA-278D-4119-BBA6-1E7691E292A5}" type="datetimeFigureOut">
              <a:rPr lang="he-IL" smtClean="0"/>
              <a:t>כ"ב/טבת/תשפ"ג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767343-FC31-0456-22CC-5BDF0EAAD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9A40CA-122B-A72C-79B5-2F559F2FD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5F44-710C-428C-80B6-5DA9A6EB18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3789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4C985-1845-F1CB-E0B4-C2693C905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A06269-D74C-2F32-B5A8-A174F58273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B53570-5D1F-4D18-9FBA-31539892C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1DCB79-66F7-4018-96B8-412FAAC03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83FA-278D-4119-BBA6-1E7691E292A5}" type="datetimeFigureOut">
              <a:rPr lang="he-IL" smtClean="0"/>
              <a:t>כ"ב/טבת/תשפ"ג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96622A-C91B-DA82-8B33-C6DBD4651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4983B3-F6FB-3AA1-561F-34ACEE947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5F44-710C-428C-80B6-5DA9A6EB18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774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50ECD6-DD44-5244-8D63-5EC3C5D8F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0920D5-F65E-E608-2FD3-946D2399F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83A66-AD63-31E5-6B05-668A626941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983FA-278D-4119-BBA6-1E7691E292A5}" type="datetimeFigureOut">
              <a:rPr lang="he-IL" smtClean="0"/>
              <a:t>כ"ב/טבת/תשפ"ג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BA429-05F9-30FA-7EC9-F5453B7980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7DD5D-AD22-2307-3550-166ECDAC83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35F44-710C-428C-80B6-5DA9A6EB18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9775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73F4D-FE43-1429-3C92-B6D431484D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47350" y="662550"/>
            <a:ext cx="4645250" cy="2889114"/>
          </a:xfrm>
        </p:spPr>
        <p:txBody>
          <a:bodyPr anchor="b">
            <a:normAutofit/>
          </a:bodyPr>
          <a:lstStyle/>
          <a:p>
            <a:pPr algn="r" rtl="1"/>
            <a:r>
              <a:rPr lang="he-IL" sz="4700" dirty="0">
                <a:cs typeface="+mn-cs"/>
              </a:rPr>
              <a:t>מדדי ביצועים של מוסדות פיננסים המקדמים נגישות לשירותים פיננסיים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739C6A-A22E-5E8A-A5A0-111F5CC600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47350" y="3658073"/>
            <a:ext cx="4645250" cy="2374737"/>
          </a:xfrm>
        </p:spPr>
        <p:txBody>
          <a:bodyPr anchor="t">
            <a:noAutofit/>
          </a:bodyPr>
          <a:lstStyle/>
          <a:p>
            <a:pPr algn="r" rtl="1"/>
            <a:r>
              <a:rPr lang="he-IL" dirty="0"/>
              <a:t>רוני מנוס, המחלקה למימון</a:t>
            </a:r>
          </a:p>
          <a:p>
            <a:pPr algn="r" rtl="1"/>
            <a:r>
              <a:rPr lang="he-IL" dirty="0"/>
              <a:t>נגישות לשירותים פיננסים – אתמול, היום ומחר</a:t>
            </a:r>
          </a:p>
          <a:p>
            <a:pPr algn="r" rtl="1"/>
            <a:r>
              <a:rPr lang="he-IL" dirty="0"/>
              <a:t>כנס לזכרו של יעקב ירון </a:t>
            </a:r>
          </a:p>
          <a:p>
            <a:pPr algn="r" rtl="1"/>
            <a:r>
              <a:rPr lang="he-IL" dirty="0"/>
              <a:t>12.1.23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group of colored pencils&#10;&#10;Description automatically generated with medium confidence">
            <a:extLst>
              <a:ext uri="{FF2B5EF4-FFF2-40B4-BE49-F238E27FC236}">
                <a16:creationId xmlns:a16="http://schemas.microsoft.com/office/drawing/2014/main" id="{8651E9C2-D940-DA72-37F0-31522939C1C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072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079377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AB1C18-BD31-0C0A-D474-4E5DF8A9D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>
            <a:normAutofit/>
          </a:bodyPr>
          <a:lstStyle/>
          <a:p>
            <a:pPr algn="ctr" rtl="1"/>
            <a:r>
              <a:rPr lang="he-IL" sz="540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תודה</a:t>
            </a:r>
          </a:p>
        </p:txBody>
      </p:sp>
    </p:spTree>
    <p:extLst>
      <p:ext uri="{BB962C8B-B14F-4D97-AF65-F5344CB8AC3E}">
        <p14:creationId xmlns:p14="http://schemas.microsoft.com/office/powerpoint/2010/main" val="15251095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AC10B9A1-23ED-3667-5D77-4F727C4FD4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9956512"/>
              </p:ext>
            </p:extLst>
          </p:nvPr>
        </p:nvGraphicFramePr>
        <p:xfrm>
          <a:off x="2352906" y="122663"/>
          <a:ext cx="9195627" cy="6735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9624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034">
            <a:extLst>
              <a:ext uri="{FF2B5EF4-FFF2-40B4-BE49-F238E27FC236}">
                <a16:creationId xmlns:a16="http://schemas.microsoft.com/office/drawing/2014/main" id="{D1C26593-9A51-48FE-9FA2-A9052E57F3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12192000" cy="68584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Freeform 15">
            <a:extLst>
              <a:ext uri="{FF2B5EF4-FFF2-40B4-BE49-F238E27FC236}">
                <a16:creationId xmlns:a16="http://schemas.microsoft.com/office/drawing/2014/main" id="{B9D473B1-934D-4F2D-AC4B-5BFB4BAC5D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42603" cy="6858000"/>
          </a:xfrm>
          <a:custGeom>
            <a:avLst/>
            <a:gdLst>
              <a:gd name="connsiteX0" fmla="*/ 0 w 9742603"/>
              <a:gd name="connsiteY0" fmla="*/ 0 h 6858000"/>
              <a:gd name="connsiteX1" fmla="*/ 152400 w 9742603"/>
              <a:gd name="connsiteY1" fmla="*/ 0 h 6858000"/>
              <a:gd name="connsiteX2" fmla="*/ 6566449 w 9742603"/>
              <a:gd name="connsiteY2" fmla="*/ 0 h 6858000"/>
              <a:gd name="connsiteX3" fmla="*/ 9742603 w 9742603"/>
              <a:gd name="connsiteY3" fmla="*/ 6858000 h 6858000"/>
              <a:gd name="connsiteX4" fmla="*/ 152400 w 9742603"/>
              <a:gd name="connsiteY4" fmla="*/ 6858000 h 6858000"/>
              <a:gd name="connsiteX5" fmla="*/ 0 w 9742603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42603" h="6858000">
                <a:moveTo>
                  <a:pt x="0" y="0"/>
                </a:moveTo>
                <a:lnTo>
                  <a:pt x="152400" y="0"/>
                </a:lnTo>
                <a:lnTo>
                  <a:pt x="6566449" y="0"/>
                </a:lnTo>
                <a:lnTo>
                  <a:pt x="9742603" y="6858000"/>
                </a:lnTo>
                <a:lnTo>
                  <a:pt x="152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9" name="Freeform 11">
            <a:extLst>
              <a:ext uri="{FF2B5EF4-FFF2-40B4-BE49-F238E27FC236}">
                <a16:creationId xmlns:a16="http://schemas.microsoft.com/office/drawing/2014/main" id="{CDE3C03E-D949-4F50-AAFA-3278B22121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380336" cy="6858000"/>
          </a:xfrm>
          <a:custGeom>
            <a:avLst/>
            <a:gdLst>
              <a:gd name="connsiteX0" fmla="*/ 0 w 9380336"/>
              <a:gd name="connsiteY0" fmla="*/ 0 h 6858000"/>
              <a:gd name="connsiteX1" fmla="*/ 6204182 w 9380336"/>
              <a:gd name="connsiteY1" fmla="*/ 0 h 6858000"/>
              <a:gd name="connsiteX2" fmla="*/ 9380336 w 9380336"/>
              <a:gd name="connsiteY2" fmla="*/ 6858000 h 6858000"/>
              <a:gd name="connsiteX3" fmla="*/ 0 w 938033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0336" h="6858000">
                <a:moveTo>
                  <a:pt x="0" y="0"/>
                </a:moveTo>
                <a:lnTo>
                  <a:pt x="6204182" y="0"/>
                </a:lnTo>
                <a:lnTo>
                  <a:pt x="938033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A94E6C-2005-B560-88E7-AB2FBA93A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747" y="95502"/>
            <a:ext cx="5191125" cy="11645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rtl="1"/>
            <a:r>
              <a:rPr lang="he-IL" sz="4400">
                <a:latin typeface="Arial" panose="020B0604020202020204" pitchFamily="34" charset="0"/>
                <a:cs typeface="Arial" panose="020B0604020202020204" pitchFamily="34" charset="0"/>
              </a:rPr>
              <a:t>מימון זעיר</a:t>
            </a:r>
            <a:endParaRPr lang="he-IL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Grameen Bank - Wikipedia">
            <a:extLst>
              <a:ext uri="{FF2B5EF4-FFF2-40B4-BE49-F238E27FC236}">
                <a16:creationId xmlns:a16="http://schemas.microsoft.com/office/drawing/2014/main" id="{C83BAADD-3B52-63ED-2493-3561930D2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14495" y="2001932"/>
            <a:ext cx="3542106" cy="11869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21DF908-137B-C5CA-D12C-D68C997D044D}"/>
              </a:ext>
            </a:extLst>
          </p:cNvPr>
          <p:cNvSpPr txBox="1"/>
          <p:nvPr/>
        </p:nvSpPr>
        <p:spPr>
          <a:xfrm>
            <a:off x="325267" y="1015724"/>
            <a:ext cx="6538013" cy="57057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indent="-342900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e-IL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מהפכת המימון הזעיר (Robinson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2001</a:t>
            </a:r>
            <a:r>
              <a:rPr lang="he-IL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he-IL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הנגשת אשראי למימון פעילות עסקית זעירה כאמצעי להתמודדות עם עוני ולצורך העצמה חברתית (Beck </a:t>
            </a:r>
            <a:r>
              <a:rPr lang="he-IL" sz="24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 al</a:t>
            </a:r>
            <a:r>
              <a:rPr lang="en-US" sz="24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2004</a:t>
            </a:r>
            <a:r>
              <a:rPr lang="he-IL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342900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e-IL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יתרונות בהנגשת שירותים פיננסיים לקהל יעד עני </a:t>
            </a:r>
            <a:r>
              <a:rPr lang="he-IL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מגדיל את התעסוקה; מעודד הקמת והרחבת עסקים זעירים; מצמצם עוני ופערים בחלוקת ההכנסה; מעצים חברתית מגזרי אוכלוסייה המודרים מגישה למימון פורמלי (</a:t>
            </a:r>
            <a:r>
              <a:rPr lang="he-IL" sz="2400" dirty="0">
                <a:latin typeface="Arial" panose="020B0604020202020204" pitchFamily="34" charset="0"/>
                <a:cs typeface="Arial" panose="020B0604020202020204" pitchFamily="34" charset="0"/>
              </a:rPr>
              <a:t>ירון ופיט, 2014</a:t>
            </a:r>
            <a:r>
              <a:rPr lang="he-IL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1028" name="Picture 4" descr="Join the Fight to Alleviate Global Poverty| Financial Services Charity | Opportunity  International UK">
            <a:extLst>
              <a:ext uri="{FF2B5EF4-FFF2-40B4-BE49-F238E27FC236}">
                <a16:creationId xmlns:a16="http://schemas.microsoft.com/office/drawing/2014/main" id="{3592AF26-A2C5-A06B-3DEB-7C7993404F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07665" y="3946750"/>
            <a:ext cx="2639779" cy="138801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D56EE7E-9E8D-0DCE-22BE-C0671CEBC8F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078" b="41341"/>
          <a:stretch/>
        </p:blipFill>
        <p:spPr>
          <a:xfrm>
            <a:off x="7471294" y="226031"/>
            <a:ext cx="4542617" cy="1700497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18C344A-4287-8BFE-7614-69893A3F88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46220" y="6356350"/>
            <a:ext cx="210758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 smtClean="0">
                <a:solidFill>
                  <a:schemeClr val="bg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3</a:t>
            </a:fld>
            <a:endParaRPr lang="en-US">
              <a:solidFill>
                <a:schemeClr val="bg1">
                  <a:alpha val="80000"/>
                </a:schemeClr>
              </a:solidFill>
            </a:endParaRPr>
          </a:p>
        </p:txBody>
      </p:sp>
      <p:pic>
        <p:nvPicPr>
          <p:cNvPr id="1030" name="Picture 6" descr="Compartamos">
            <a:extLst>
              <a:ext uri="{FF2B5EF4-FFF2-40B4-BE49-F238E27FC236}">
                <a16:creationId xmlns:a16="http://schemas.microsoft.com/office/drawing/2014/main" id="{013CBCE9-A681-5CA6-0D81-CC209EE40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26421" y="5339255"/>
            <a:ext cx="1503671" cy="138800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BRAC: Creating opportunities for people to realise potential">
            <a:extLst>
              <a:ext uri="{FF2B5EF4-FFF2-40B4-BE49-F238E27FC236}">
                <a16:creationId xmlns:a16="http://schemas.microsoft.com/office/drawing/2014/main" id="{66B88AEE-9F86-115E-BE96-4B8BCB7DD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8634" y="3208880"/>
            <a:ext cx="1907556" cy="1003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97C6EF0-F326-D85A-8C78-EBBE31DAE5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827" y="3141945"/>
            <a:ext cx="1133475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5419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B75043-77D7-9538-E9F0-C9A2387E9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 rtl="1"/>
            <a:r>
              <a:rPr lang="he-IL" dirty="0"/>
              <a:t>מדד התפוקה ומדד התלות בסובסידיה 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28478-9FBB-8909-C26B-BEFFAEC8C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538868"/>
            <a:ext cx="7860863" cy="4953372"/>
          </a:xfrm>
        </p:spPr>
        <p:txBody>
          <a:bodyPr anchor="t">
            <a:normAutofit/>
          </a:bodyPr>
          <a:lstStyle/>
          <a:p>
            <a:pPr marL="0" lvl="0" indent="0" algn="r" rt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he-I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מדד התפוקה (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output index</a:t>
            </a:r>
            <a:r>
              <a:rPr lang="he-I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r>
              <a:rPr lang="he-IL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- הערכת המשג של אוכלוסיית היעד לשירותים פיננסיים. 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r" rt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he-IL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המדד אמור לשקף את סדר העדיפויות של הארגון, והוא בנוי ממרכיבים שונים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r" rt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he-IL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הגדרת אוכלוסיית היעד והמשקל היחסי של כל מרכיב במדד עשויים להשתנות עם שינוי בסדר העדיפויות של מממני התמיכה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rtl="1"/>
            <a:endParaRPr lang="he-IL" sz="1700" dirty="0"/>
          </a:p>
        </p:txBody>
      </p:sp>
    </p:spTree>
    <p:extLst>
      <p:ext uri="{BB962C8B-B14F-4D97-AF65-F5344CB8AC3E}">
        <p14:creationId xmlns:p14="http://schemas.microsoft.com/office/powerpoint/2010/main" val="5941525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CB5DFCDA-694D-4637-8E9B-0385751943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9952075" cy="6858000"/>
          </a:xfrm>
          <a:custGeom>
            <a:avLst/>
            <a:gdLst>
              <a:gd name="connsiteX0" fmla="*/ 9952075 w 9952075"/>
              <a:gd name="connsiteY0" fmla="*/ 6858000 h 6858000"/>
              <a:gd name="connsiteX1" fmla="*/ 108694 w 9952075"/>
              <a:gd name="connsiteY1" fmla="*/ 6858000 h 6858000"/>
              <a:gd name="connsiteX2" fmla="*/ 79127 w 9952075"/>
              <a:gd name="connsiteY2" fmla="*/ 6681235 h 6858000"/>
              <a:gd name="connsiteX3" fmla="*/ 0 w 9952075"/>
              <a:gd name="connsiteY3" fmla="*/ 5565888 h 6858000"/>
              <a:gd name="connsiteX4" fmla="*/ 2190696 w 9952075"/>
              <a:gd name="connsiteY4" fmla="*/ 145339 h 6858000"/>
              <a:gd name="connsiteX5" fmla="*/ 2339431 w 9952075"/>
              <a:gd name="connsiteY5" fmla="*/ 0 h 6858000"/>
              <a:gd name="connsiteX6" fmla="*/ 9952075 w 9952075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52075" h="6858000">
                <a:moveTo>
                  <a:pt x="9952075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9952075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DB276E-BFF1-43F5-AB90-7ABA4B9A91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9652017" cy="6858000"/>
          </a:xfrm>
          <a:custGeom>
            <a:avLst/>
            <a:gdLst>
              <a:gd name="connsiteX0" fmla="*/ 9652017 w 9652017"/>
              <a:gd name="connsiteY0" fmla="*/ 6858000 h 6858000"/>
              <a:gd name="connsiteX1" fmla="*/ 112827 w 9652017"/>
              <a:gd name="connsiteY1" fmla="*/ 6858000 h 6858000"/>
              <a:gd name="connsiteX2" fmla="*/ 76084 w 9652017"/>
              <a:gd name="connsiteY2" fmla="*/ 6638337 h 6858000"/>
              <a:gd name="connsiteX3" fmla="*/ 0 w 9652017"/>
              <a:gd name="connsiteY3" fmla="*/ 5565888 h 6858000"/>
              <a:gd name="connsiteX4" fmla="*/ 2157501 w 9652017"/>
              <a:gd name="connsiteY4" fmla="*/ 301488 h 6858000"/>
              <a:gd name="connsiteX5" fmla="*/ 2472310 w 9652017"/>
              <a:gd name="connsiteY5" fmla="*/ 0 h 6858000"/>
              <a:gd name="connsiteX6" fmla="*/ 9652017 w 9652017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52017" h="6858000">
                <a:moveTo>
                  <a:pt x="9652017" y="6858000"/>
                </a:moveTo>
                <a:lnTo>
                  <a:pt x="112827" y="6858000"/>
                </a:lnTo>
                <a:lnTo>
                  <a:pt x="76084" y="6638337"/>
                </a:lnTo>
                <a:cubicBezTo>
                  <a:pt x="25944" y="6288079"/>
                  <a:pt x="0" y="5930014"/>
                  <a:pt x="0" y="5565888"/>
                </a:cubicBezTo>
                <a:cubicBezTo>
                  <a:pt x="0" y="3514654"/>
                  <a:pt x="823309" y="1655711"/>
                  <a:pt x="2157501" y="301488"/>
                </a:cubicBezTo>
                <a:lnTo>
                  <a:pt x="2472310" y="0"/>
                </a:lnTo>
                <a:lnTo>
                  <a:pt x="9652017" y="0"/>
                </a:ln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DF31F4-F226-48BE-6B7A-C92299043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161" y="153253"/>
            <a:ext cx="7757694" cy="1288238"/>
          </a:xfrm>
        </p:spPr>
        <p:txBody>
          <a:bodyPr anchor="b">
            <a:normAutofit/>
          </a:bodyPr>
          <a:lstStyle/>
          <a:p>
            <a:pPr algn="ctr" rtl="1"/>
            <a:r>
              <a:rPr lang="he-IL" sz="4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מדד התלות בסובסידיה</a:t>
            </a:r>
            <a:r>
              <a:rPr lang="en-US" sz="4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/>
            </a:r>
            <a:br>
              <a:rPr lang="en-US" sz="4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</a:br>
            <a:r>
              <a:rPr lang="en-US" sz="4100" b="1" dirty="0">
                <a:effectLst/>
                <a:latin typeface="Calibri" panose="020F0502020204030204" pitchFamily="34" charset="0"/>
                <a:ea typeface="TimesNewRomanPSMT"/>
                <a:cs typeface="+mn-cs"/>
              </a:rPr>
              <a:t>Subsidy Dependence Index , SDI</a:t>
            </a:r>
            <a:endParaRPr lang="he-IL" sz="4100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83671-AC3D-F2E1-80BF-541981F1E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328" y="1441491"/>
            <a:ext cx="8084633" cy="5110003"/>
          </a:xfrm>
        </p:spPr>
        <p:txBody>
          <a:bodyPr anchor="t">
            <a:norm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he-I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סך כל הסובסידיות חלקי ההכנסות מריבית ועמלות</a:t>
            </a:r>
            <a:r>
              <a:rPr lang="he-IL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he-IL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כמה עולה לחברה הסיוע לארגון המימון הזעיר.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he-IL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שיעור הגידול הנדרש בתשואה על תיק ההלוואות כדי להיגמל מהתלות בסובסידיות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ניתן</a:t>
            </a:r>
            <a:r>
              <a:rPr lang="he-IL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לחלץ יחסים פיננסיים אחרים כמו סובסידיה להלוואה ממוצעת </a:t>
            </a:r>
            <a:endParaRPr lang="he-IL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he-IL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מעקב אחר המדד לאורך זמן</a:t>
            </a:r>
            <a:endParaRPr lang="he-IL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he-I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אם המדד גדול מאפס אזי הארגון לא השיג קיימות פיננסית</a:t>
            </a:r>
            <a:r>
              <a:rPr lang="he-IL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1379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16ABD-FC1A-E005-8A87-E44CE5061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849" y="164092"/>
            <a:ext cx="11452302" cy="649318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NewRomanPSMT"/>
                <a:cs typeface="Calibri" panose="020F0502020204030204" pitchFamily="34" charset="0"/>
              </a:rPr>
              <a:t>S = A (m - c) + [(E * m) - P] + K                    SDI = S/LP * </a:t>
            </a:r>
            <a:r>
              <a:rPr lang="en-US" sz="1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NewRomanPSMT"/>
                <a:cs typeface="Calibri" panose="020F0502020204030204" pitchFamily="34" charset="0"/>
              </a:rPr>
              <a:t>i</a:t>
            </a:r>
            <a:endParaRPr lang="en-US" sz="1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 SD      </a:t>
            </a:r>
            <a:r>
              <a:rPr lang="he-IL" sz="1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 - מדד התלות בסובסידיה         </a:t>
            </a:r>
            <a:r>
              <a:rPr lang="en-US" sz="1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NewRomanPSMT"/>
                <a:cs typeface="Calibri" panose="020F0502020204030204" pitchFamily="34" charset="0"/>
              </a:rPr>
              <a:t>S</a:t>
            </a:r>
            <a:r>
              <a:rPr lang="he-IL" sz="1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NewRomanPSMT"/>
                <a:cs typeface="Calibri" panose="020F0502020204030204" pitchFamily="34" charset="0"/>
              </a:rPr>
              <a:t> - </a:t>
            </a:r>
            <a:r>
              <a:rPr lang="he-IL" sz="1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הסובסידיה השנתית שמקבל הארגון</a:t>
            </a:r>
            <a:endParaRPr lang="en-US" sz="1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9600" dirty="0">
                <a:effectLst/>
                <a:ea typeface="TimesNewRomanPSMT"/>
                <a:cs typeface="Calibri" panose="020F0502020204030204" pitchFamily="34" charset="0"/>
              </a:rPr>
              <a:t>A</a:t>
            </a:r>
            <a:r>
              <a:rPr lang="en-US" sz="9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e-IL" sz="9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- יתרת ההלוואות המסובסדות שלקח הארגון</a:t>
            </a:r>
            <a:endParaRPr lang="en-US" sz="96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9600" dirty="0">
                <a:effectLst/>
                <a:ea typeface="TimesNewRomanPSMT"/>
                <a:cs typeface="Calibri" panose="020F0502020204030204" pitchFamily="34" charset="0"/>
              </a:rPr>
              <a:t>m</a:t>
            </a:r>
            <a:r>
              <a:rPr lang="he-IL" sz="9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- ריבית השוק שהארגון היה משלם על הלוואות אילולא קיבל הלוואות מסובסדות - מחיר הצל</a:t>
            </a:r>
            <a:endParaRPr lang="en-US" sz="96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9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he-IL" sz="9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-  שיעור הריבית שהארגון שילם בפועל על הלוואות המסובסדות שלקח</a:t>
            </a:r>
            <a:endParaRPr lang="en-US" sz="96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9600" dirty="0">
                <a:effectLst/>
                <a:ea typeface="TimesNewRomanPSMT"/>
                <a:cs typeface="Calibri" panose="020F0502020204030204" pitchFamily="34" charset="0"/>
              </a:rPr>
              <a:t>E</a:t>
            </a:r>
            <a:r>
              <a:rPr lang="en-US" sz="9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e-IL" sz="9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- ההון העצמי שלו</a:t>
            </a:r>
            <a:endParaRPr lang="en-US" sz="96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9600" dirty="0">
                <a:effectLst/>
                <a:ea typeface="TimesNewRomanPSMT"/>
                <a:cs typeface="Calibri" panose="020F0502020204030204" pitchFamily="34" charset="0"/>
              </a:rPr>
              <a:t>P</a:t>
            </a:r>
            <a:r>
              <a:rPr lang="en-US" sz="9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e-IL" sz="9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- הרווח השנתי (פחות הפרשות לחובות מסופקים) </a:t>
            </a:r>
            <a:endParaRPr lang="en-US" sz="96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9600" dirty="0">
                <a:effectLst/>
                <a:ea typeface="TimesNewRomanPSMT"/>
                <a:cs typeface="Calibri" panose="020F0502020204030204" pitchFamily="34" charset="0"/>
              </a:rPr>
              <a:t>K </a:t>
            </a:r>
            <a:r>
              <a:rPr lang="he-IL" sz="9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- סכום כל הסובסידיות השנתיות האחרות שקיבל הארגון </a:t>
            </a:r>
            <a:endParaRPr lang="en-US" sz="96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9600" dirty="0">
                <a:effectLst/>
                <a:ea typeface="TimesNewRomanPSMT"/>
                <a:cs typeface="Calibri" panose="020F0502020204030204" pitchFamily="34" charset="0"/>
              </a:rPr>
              <a:t>LP</a:t>
            </a:r>
            <a:r>
              <a:rPr lang="he-IL" sz="9600" dirty="0">
                <a:effectLst/>
                <a:ea typeface="TimesNewRomanPSMT"/>
                <a:cs typeface="Calibri" panose="020F0502020204030204" pitchFamily="34" charset="0"/>
              </a:rPr>
              <a:t> - </a:t>
            </a:r>
            <a:r>
              <a:rPr lang="he-IL" sz="9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תיק ההלוואות של הארגון למימון זעיר</a:t>
            </a:r>
            <a:endParaRPr lang="en-US" sz="96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9600" dirty="0" err="1">
                <a:effectLst/>
                <a:ea typeface="TimesNewRomanPSMT"/>
                <a:cs typeface="Calibri" panose="020F0502020204030204" pitchFamily="34" charset="0"/>
              </a:rPr>
              <a:t>i</a:t>
            </a:r>
            <a:r>
              <a:rPr lang="he-IL" sz="9600" dirty="0">
                <a:effectLst/>
                <a:ea typeface="TimesNewRomanPSMT"/>
                <a:cs typeface="Calibri" panose="020F0502020204030204" pitchFamily="34" charset="0"/>
              </a:rPr>
              <a:t> - </a:t>
            </a:r>
            <a:r>
              <a:rPr lang="he-IL" sz="9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שיעור התשואה שהניב תיק נכסי ההלוואות של הארגון</a:t>
            </a:r>
            <a:endParaRPr lang="en-US" sz="96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78030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44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48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5C83E03-1723-A439-5F9A-81515D987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425" y="5199797"/>
            <a:ext cx="9435152" cy="78967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Rosenberg, 2009, pg10</a:t>
            </a: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A7795DFA-888F-47E2-B44E-DE1D3B3E46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058957"/>
          </a:xfrm>
          <a:custGeom>
            <a:avLst/>
            <a:gdLst>
              <a:gd name="connsiteX0" fmla="*/ 0 w 12192000"/>
              <a:gd name="connsiteY0" fmla="*/ 0 h 5058957"/>
              <a:gd name="connsiteX1" fmla="*/ 12192000 w 12192000"/>
              <a:gd name="connsiteY1" fmla="*/ 0 h 5058957"/>
              <a:gd name="connsiteX2" fmla="*/ 12192000 w 12192000"/>
              <a:gd name="connsiteY2" fmla="*/ 259692 h 5058957"/>
              <a:gd name="connsiteX3" fmla="*/ 12192000 w 12192000"/>
              <a:gd name="connsiteY3" fmla="*/ 3542069 h 5058957"/>
              <a:gd name="connsiteX4" fmla="*/ 12192000 w 12192000"/>
              <a:gd name="connsiteY4" fmla="*/ 3734194 h 5058957"/>
              <a:gd name="connsiteX5" fmla="*/ 12192000 w 12192000"/>
              <a:gd name="connsiteY5" fmla="*/ 4710012 h 5058957"/>
              <a:gd name="connsiteX6" fmla="*/ 12113803 w 12192000"/>
              <a:gd name="connsiteY6" fmla="*/ 4718295 h 5058957"/>
              <a:gd name="connsiteX7" fmla="*/ 6753597 w 12192000"/>
              <a:gd name="connsiteY7" fmla="*/ 5041852 h 5058957"/>
              <a:gd name="connsiteX8" fmla="*/ 400746 w 12192000"/>
              <a:gd name="connsiteY8" fmla="*/ 4870509 h 5058957"/>
              <a:gd name="connsiteX9" fmla="*/ 0 w 12192000"/>
              <a:gd name="connsiteY9" fmla="*/ 4833533 h 5058957"/>
              <a:gd name="connsiteX10" fmla="*/ 0 w 12192000"/>
              <a:gd name="connsiteY10" fmla="*/ 3734194 h 5058957"/>
              <a:gd name="connsiteX11" fmla="*/ 0 w 12192000"/>
              <a:gd name="connsiteY11" fmla="*/ 3542069 h 5058957"/>
              <a:gd name="connsiteX12" fmla="*/ 0 w 12192000"/>
              <a:gd name="connsiteY12" fmla="*/ 259692 h 5058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5058957">
                <a:moveTo>
                  <a:pt x="0" y="0"/>
                </a:moveTo>
                <a:lnTo>
                  <a:pt x="12192000" y="0"/>
                </a:lnTo>
                <a:lnTo>
                  <a:pt x="12192000" y="259692"/>
                </a:lnTo>
                <a:lnTo>
                  <a:pt x="12192000" y="3542069"/>
                </a:lnTo>
                <a:lnTo>
                  <a:pt x="12192000" y="3734194"/>
                </a:lnTo>
                <a:lnTo>
                  <a:pt x="12192000" y="4710012"/>
                </a:lnTo>
                <a:lnTo>
                  <a:pt x="12113803" y="4718295"/>
                </a:lnTo>
                <a:cubicBezTo>
                  <a:pt x="10139508" y="4916244"/>
                  <a:pt x="8237152" y="5009247"/>
                  <a:pt x="6753597" y="5041852"/>
                </a:cubicBezTo>
                <a:cubicBezTo>
                  <a:pt x="4940362" y="5081701"/>
                  <a:pt x="2657278" y="5062371"/>
                  <a:pt x="400746" y="4870509"/>
                </a:cubicBezTo>
                <a:lnTo>
                  <a:pt x="0" y="4833533"/>
                </a:lnTo>
                <a:lnTo>
                  <a:pt x="0" y="3734194"/>
                </a:lnTo>
                <a:lnTo>
                  <a:pt x="0" y="3542069"/>
                </a:lnTo>
                <a:lnTo>
                  <a:pt x="0" y="259692"/>
                </a:lnTo>
                <a:close/>
              </a:path>
            </a:pathLst>
          </a:custGeom>
          <a:solidFill>
            <a:schemeClr val="bg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F874C7D-15F8-1142-F450-BB269C86DE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343"/>
          <a:stretch/>
        </p:blipFill>
        <p:spPr bwMode="auto">
          <a:xfrm>
            <a:off x="643467" y="2048109"/>
            <a:ext cx="10914060" cy="10222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11382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25E2AA9-10C9-4A14-BEA3-064CD01311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36816" cy="5254922"/>
          </a:xfrm>
          <a:custGeom>
            <a:avLst/>
            <a:gdLst>
              <a:gd name="connsiteX0" fmla="*/ 0 w 6136816"/>
              <a:gd name="connsiteY0" fmla="*/ 0 h 5254922"/>
              <a:gd name="connsiteX1" fmla="*/ 6136816 w 6136816"/>
              <a:gd name="connsiteY1" fmla="*/ 0 h 5254922"/>
              <a:gd name="connsiteX2" fmla="*/ 6134892 w 6136816"/>
              <a:gd name="connsiteY2" fmla="*/ 111520 h 5254922"/>
              <a:gd name="connsiteX3" fmla="*/ 6066513 w 6136816"/>
              <a:gd name="connsiteY3" fmla="*/ 752995 h 5254922"/>
              <a:gd name="connsiteX4" fmla="*/ 140712 w 6136816"/>
              <a:gd name="connsiteY4" fmla="*/ 5219363 h 5254922"/>
              <a:gd name="connsiteX5" fmla="*/ 0 w 6136816"/>
              <a:gd name="connsiteY5" fmla="*/ 5199534 h 5254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6816" h="5254922">
                <a:moveTo>
                  <a:pt x="0" y="0"/>
                </a:moveTo>
                <a:lnTo>
                  <a:pt x="6136816" y="0"/>
                </a:lnTo>
                <a:lnTo>
                  <a:pt x="6134892" y="111520"/>
                </a:lnTo>
                <a:cubicBezTo>
                  <a:pt x="6124961" y="323936"/>
                  <a:pt x="6102367" y="538040"/>
                  <a:pt x="6066513" y="752995"/>
                </a:cubicBezTo>
                <a:cubicBezTo>
                  <a:pt x="5592281" y="3596146"/>
                  <a:pt x="2972232" y="5545369"/>
                  <a:pt x="140712" y="5219363"/>
                </a:cubicBezTo>
                <a:lnTo>
                  <a:pt x="0" y="5199534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076F371-EE61-49EA-AA2A-3582C3AC9B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863721" cy="4984915"/>
          </a:xfrm>
          <a:custGeom>
            <a:avLst/>
            <a:gdLst>
              <a:gd name="connsiteX0" fmla="*/ 0 w 5863721"/>
              <a:gd name="connsiteY0" fmla="*/ 0 h 4984915"/>
              <a:gd name="connsiteX1" fmla="*/ 5863721 w 5863721"/>
              <a:gd name="connsiteY1" fmla="*/ 0 h 4984915"/>
              <a:gd name="connsiteX2" fmla="*/ 5844576 w 5863721"/>
              <a:gd name="connsiteY2" fmla="*/ 326138 h 4984915"/>
              <a:gd name="connsiteX3" fmla="*/ 5796589 w 5863721"/>
              <a:gd name="connsiteY3" fmla="*/ 693884 h 4984915"/>
              <a:gd name="connsiteX4" fmla="*/ 148386 w 5863721"/>
              <a:gd name="connsiteY4" fmla="*/ 4951022 h 4984915"/>
              <a:gd name="connsiteX5" fmla="*/ 0 w 5863721"/>
              <a:gd name="connsiteY5" fmla="*/ 4930112 h 4984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63721" h="4984915">
                <a:moveTo>
                  <a:pt x="0" y="0"/>
                </a:moveTo>
                <a:lnTo>
                  <a:pt x="5863721" y="0"/>
                </a:lnTo>
                <a:lnTo>
                  <a:pt x="5844576" y="326138"/>
                </a:lnTo>
                <a:cubicBezTo>
                  <a:pt x="5833049" y="448313"/>
                  <a:pt x="5817094" y="570952"/>
                  <a:pt x="5796589" y="693884"/>
                </a:cubicBezTo>
                <a:cubicBezTo>
                  <a:pt x="5344573" y="3403845"/>
                  <a:pt x="2847261" y="5261756"/>
                  <a:pt x="148386" y="4951022"/>
                </a:cubicBezTo>
                <a:lnTo>
                  <a:pt x="0" y="4930112"/>
                </a:ln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8E02DC-A46E-3615-ECC2-64A2A3321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365125"/>
            <a:ext cx="3405821" cy="3117038"/>
          </a:xfrm>
        </p:spPr>
        <p:txBody>
          <a:bodyPr anchor="ctr">
            <a:normAutofit/>
          </a:bodyPr>
          <a:lstStyle/>
          <a:p>
            <a:pPr rtl="1"/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כיצד רלבנטי היום?</a:t>
            </a:r>
            <a:endParaRPr lang="he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4A3F6-1726-B8C9-1C99-BA6181199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3722" y="144966"/>
            <a:ext cx="5967722" cy="6478857"/>
          </a:xfrm>
        </p:spPr>
        <p:txBody>
          <a:bodyPr anchor="ctr">
            <a:normAutofit/>
          </a:bodyPr>
          <a:lstStyle/>
          <a:p>
            <a:pPr algn="r" rt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יעדי פיתוח בר קיימא </a:t>
            </a:r>
            <a:r>
              <a:rPr lang="he-I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Sustainable Development Goals </a:t>
            </a:r>
            <a:r>
              <a:rPr lang="he-I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algn="r" rt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e-IL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מימון בר קיימא 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sustainable finance)</a:t>
            </a:r>
            <a:r>
              <a:rPr lang="he-I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e-IL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המשולש של מימון בר קיימא </a:t>
            </a:r>
            <a:r>
              <a:rPr lang="he-I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(1) הכללה פיננסית (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inclusive finance</a:t>
            </a:r>
            <a:r>
              <a:rPr lang="he-I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he-I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(2) </a:t>
            </a:r>
            <a:r>
              <a:rPr lang="he-I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השקעות אימפקט (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impact investing</a:t>
            </a:r>
            <a:r>
              <a:rPr lang="he-I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he-I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(2) </a:t>
            </a:r>
            <a:r>
              <a:rPr lang="he-I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מימון ירוק (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green finance</a:t>
            </a:r>
            <a:r>
              <a:rPr lang="he-I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</a:p>
          <a:p>
            <a:pPr algn="r" rt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ברור, שלעקרונות, כלי הדיווח, והמדידה שתעשיית המימון הזעיר פיתחה, יש ערך רב גם עבור שני העמודים האחרים, היותר צעירים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2715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8A4132F-DEC6-4332-A00C-A11AD4519B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09D209-0583-E6A1-C996-D2E5E70DB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68142" y="3068216"/>
            <a:ext cx="5403503" cy="2728555"/>
          </a:xfrm>
          <a:prstGeom prst="rect">
            <a:avLst/>
          </a:prstGeom>
          <a:noFill/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4965EAE-E41A-435F-B993-07E824B6C9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0"/>
            <a:ext cx="7539895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52F8994-E6D4-4311-9548-C3607BC436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7092985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8E02DC-A46E-3615-ECC2-64A2A3321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4346" y="530615"/>
            <a:ext cx="4120518" cy="811821"/>
          </a:xfrm>
        </p:spPr>
        <p:txBody>
          <a:bodyPr>
            <a:normAutofit/>
          </a:bodyPr>
          <a:lstStyle/>
          <a:p>
            <a:pPr algn="r" rtl="1"/>
            <a:r>
              <a:rPr lang="he-IL" dirty="0">
                <a:solidFill>
                  <a:schemeClr val="bg1"/>
                </a:solidFill>
                <a:cs typeface="+mn-cs"/>
              </a:rPr>
              <a:t>ומה בישראל?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B79DAD-FDEA-0E44-578A-B18E50A3063A}"/>
              </a:ext>
            </a:extLst>
          </p:cNvPr>
          <p:cNvSpPr txBox="1"/>
          <p:nvPr/>
        </p:nvSpPr>
        <p:spPr>
          <a:xfrm>
            <a:off x="6891454" y="5681054"/>
            <a:ext cx="4880191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Impact Investing in Israel: Status of the Market, </a:t>
            </a:r>
            <a:r>
              <a:rPr lang="en-US" dirty="0" err="1">
                <a:solidFill>
                  <a:schemeClr val="bg1"/>
                </a:solidFill>
              </a:rPr>
              <a:t>OurCrowd</a:t>
            </a:r>
            <a:r>
              <a:rPr lang="en-US" dirty="0">
                <a:solidFill>
                  <a:schemeClr val="bg1"/>
                </a:solidFill>
              </a:rPr>
              <a:t>, 2019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529E7B2-5040-DCAA-09B7-3284F8820FCE}"/>
              </a:ext>
            </a:extLst>
          </p:cNvPr>
          <p:cNvSpPr txBox="1">
            <a:spLocks/>
          </p:cNvSpPr>
          <p:nvPr/>
        </p:nvSpPr>
        <p:spPr>
          <a:xfrm>
            <a:off x="267629" y="195000"/>
            <a:ext cx="5932434" cy="17952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he-I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למרות שבישראל הנושא של מימון זעיר אינו מפותח כמו במקומות אחרים העבודה של יעקב רלבנטית גם לנו: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8F54EA9-3776-AF17-DBE0-BFAB78DF482A}"/>
              </a:ext>
            </a:extLst>
          </p:cNvPr>
          <p:cNvSpPr txBox="1">
            <a:spLocks/>
          </p:cNvSpPr>
          <p:nvPr/>
        </p:nvSpPr>
        <p:spPr>
          <a:xfrm>
            <a:off x="0" y="1990285"/>
            <a:ext cx="4232830" cy="43827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קרנות קורת לקידום הנגשת אשראי לאוכלוסיות מוחלשות</a:t>
            </a: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דוח לגיבוש תכנית לאומית להגברת ההכלה הפיננסית בישראל</a:t>
            </a: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סקטור השקעות האימפקט בישראל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he-I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9737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505</Words>
  <Application>Microsoft Office PowerPoint</Application>
  <PresentationFormat>מסך רחב</PresentationFormat>
  <Paragraphs>49</Paragraphs>
  <Slides>10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TimesNewRomanPSMT</vt:lpstr>
      <vt:lpstr>Wingdings</vt:lpstr>
      <vt:lpstr>Office Theme</vt:lpstr>
      <vt:lpstr>מדדי ביצועים של מוסדות פיננסים המקדמים נגישות לשירותים פיננסיים</vt:lpstr>
      <vt:lpstr>מצגת של PowerPoint‏</vt:lpstr>
      <vt:lpstr>מימון זעיר</vt:lpstr>
      <vt:lpstr>מדד התפוקה ומדד התלות בסובסידיה </vt:lpstr>
      <vt:lpstr>מדד התלות בסובסידיה Subsidy Dependence Index , SDI</vt:lpstr>
      <vt:lpstr>מצגת של PowerPoint‏</vt:lpstr>
      <vt:lpstr>Rosenberg, 2009, pg10</vt:lpstr>
      <vt:lpstr>כיצד רלבנטי היום?</vt:lpstr>
      <vt:lpstr>ומה בישראל?</vt:lpstr>
      <vt:lpstr>תודה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Manos Ronny</dc:creator>
  <cp:lastModifiedBy>לירון דהן</cp:lastModifiedBy>
  <cp:revision>24</cp:revision>
  <dcterms:created xsi:type="dcterms:W3CDTF">2023-01-03T14:08:08Z</dcterms:created>
  <dcterms:modified xsi:type="dcterms:W3CDTF">2023-01-15T07:43:50Z</dcterms:modified>
</cp:coreProperties>
</file>