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0"/>
  </p:notesMasterIdLst>
  <p:handoutMasterIdLst>
    <p:handoutMasterId r:id="rId31"/>
  </p:handoutMasterIdLst>
  <p:sldIdLst>
    <p:sldId id="529" r:id="rId5"/>
    <p:sldId id="583" r:id="rId6"/>
    <p:sldId id="588" r:id="rId7"/>
    <p:sldId id="592" r:id="rId8"/>
    <p:sldId id="587" r:id="rId9"/>
    <p:sldId id="586" r:id="rId10"/>
    <p:sldId id="568" r:id="rId11"/>
    <p:sldId id="570" r:id="rId12"/>
    <p:sldId id="571" r:id="rId13"/>
    <p:sldId id="572" r:id="rId14"/>
    <p:sldId id="584" r:id="rId15"/>
    <p:sldId id="593" r:id="rId16"/>
    <p:sldId id="589" r:id="rId17"/>
    <p:sldId id="590" r:id="rId18"/>
    <p:sldId id="575" r:id="rId19"/>
    <p:sldId id="578" r:id="rId20"/>
    <p:sldId id="582" r:id="rId21"/>
    <p:sldId id="585" r:id="rId22"/>
    <p:sldId id="557" r:id="rId23"/>
    <p:sldId id="558" r:id="rId24"/>
    <p:sldId id="559" r:id="rId25"/>
    <p:sldId id="560" r:id="rId26"/>
    <p:sldId id="564" r:id="rId27"/>
    <p:sldId id="562" r:id="rId28"/>
    <p:sldId id="563" r:id="rId29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583"/>
            <p14:sldId id="588"/>
            <p14:sldId id="592"/>
            <p14:sldId id="587"/>
            <p14:sldId id="586"/>
            <p14:sldId id="568"/>
            <p14:sldId id="570"/>
            <p14:sldId id="571"/>
            <p14:sldId id="572"/>
            <p14:sldId id="584"/>
            <p14:sldId id="593"/>
            <p14:sldId id="589"/>
            <p14:sldId id="590"/>
            <p14:sldId id="575"/>
            <p14:sldId id="578"/>
            <p14:sldId id="582"/>
            <p14:sldId id="585"/>
            <p14:sldId id="557"/>
            <p14:sldId id="558"/>
            <p14:sldId id="559"/>
            <p14:sldId id="560"/>
            <p14:sldId id="564"/>
            <p14:sldId id="562"/>
            <p14:sldId id="5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CC"/>
    <a:srgbClr val="00FFFF"/>
    <a:srgbClr val="404040"/>
    <a:srgbClr val="000000"/>
    <a:srgbClr val="ED7D31"/>
    <a:srgbClr val="003300"/>
    <a:srgbClr val="5B9BD5"/>
    <a:srgbClr val="70AD47"/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89800" autoAdjust="0"/>
  </p:normalViewPr>
  <p:slideViewPr>
    <p:cSldViewPr snapToGrid="0"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י'/ניסן/תשע"ז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להוסיף</a:t>
            </a:r>
            <a:r>
              <a:rPr lang="he-IL" baseline="0" dirty="0" smtClean="0"/>
              <a:t> אינפלציה קו כחול מקוקו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8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02913A-7058-401B-B934-347646AE9533}" type="slidenum">
              <a:rPr lang="he-IL" altLang="he-IL"/>
              <a:pPr eaLnBrk="1" hangingPunct="1">
                <a:spcBef>
                  <a:spcPct val="0"/>
                </a:spcBef>
              </a:pPr>
              <a:t>15</a:t>
            </a:fld>
            <a:endParaRPr lang="en-GB" altLang="he-IL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5" tIns="45838" rIns="91675" bIns="458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F74DE51-8C43-4F28-BE8D-A0F6B810F86B}" type="slidenum">
              <a:rPr lang="he-IL" altLang="he-IL"/>
              <a:pPr algn="l" eaLnBrk="1" hangingPunct="1">
                <a:spcBef>
                  <a:spcPct val="0"/>
                </a:spcBef>
              </a:pPr>
              <a:t>15</a:t>
            </a:fld>
            <a:endParaRPr lang="en-GB" altLang="he-IL"/>
          </a:p>
        </p:txBody>
      </p:sp>
      <p:sp>
        <p:nvSpPr>
          <p:cNvPr id="2253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253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/>
          <a:lstStyle/>
          <a:p>
            <a:pPr algn="r" rtl="1">
              <a:lnSpc>
                <a:spcPct val="150000"/>
              </a:lnSpc>
            </a:pPr>
            <a:endParaRPr lang="en-US" altLang="he-IL" dirty="0" smtClean="0"/>
          </a:p>
        </p:txBody>
      </p:sp>
      <p:sp>
        <p:nvSpPr>
          <p:cNvPr id="22534" name="מציין מיקום של מספר שקופית 3"/>
          <p:cNvSpPr txBox="1">
            <a:spLocks noGrp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B780DF41-AF2A-4BAB-A9D9-820C5D04237B}" type="slidenum">
              <a:rPr lang="he-IL" altLang="he-IL"/>
              <a:pPr algn="l" eaLnBrk="1" hangingPunct="1">
                <a:spcBef>
                  <a:spcPct val="0"/>
                </a:spcBef>
              </a:pPr>
              <a:t>15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7640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sz="1600" smtClean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89D6AA-6DAF-45CE-957F-70592BFD23D7}" type="slidenum">
              <a:rPr lang="he-IL" altLang="he-IL"/>
              <a:pPr eaLnBrk="1" hangingPunct="1">
                <a:spcBef>
                  <a:spcPct val="0"/>
                </a:spcBef>
              </a:pPr>
              <a:t>16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380630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altLang="he-IL" sz="1600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77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38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1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8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58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3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869060-2B44-434D-8D8E-9C1E7AC98C65}" type="slidenum">
              <a:rPr lang="he-IL" altLang="he-IL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he-IL" smtClean="0"/>
          </a:p>
        </p:txBody>
      </p:sp>
    </p:spTree>
    <p:extLst>
      <p:ext uri="{BB962C8B-B14F-4D97-AF65-F5344CB8AC3E}">
        <p14:creationId xmlns:p14="http://schemas.microsoft.com/office/powerpoint/2010/main" val="132301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8" tIns="45679" rIns="91358" bIns="45679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4BB88FD-A750-4F8C-BB2C-A2594D4A2F2D}" type="slidenum">
              <a:rPr lang="he-IL" altLang="he-IL"/>
              <a:pPr algn="l" eaLnBrk="1" hangingPunct="1">
                <a:spcBef>
                  <a:spcPct val="0"/>
                </a:spcBef>
              </a:pPr>
              <a:t>9</a:t>
            </a:fld>
            <a:endParaRPr lang="en-GB" altLang="he-IL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EE3AA61-74AE-40A5-A122-F3266826E093}" type="slidenum">
              <a:rPr lang="he-IL" altLang="he-IL"/>
              <a:pPr algn="l" eaLnBrk="1" hangingPunct="1">
                <a:spcBef>
                  <a:spcPct val="0"/>
                </a:spcBef>
              </a:pPr>
              <a:t>9</a:t>
            </a:fld>
            <a:endParaRPr lang="en-GB" altLang="he-IL"/>
          </a:p>
        </p:txBody>
      </p:sp>
      <p:sp>
        <p:nvSpPr>
          <p:cNvPr id="2970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39775"/>
            <a:ext cx="4968875" cy="3727450"/>
          </a:xfrm>
          <a:ln/>
        </p:spPr>
      </p:sp>
      <p:sp>
        <p:nvSpPr>
          <p:cNvPr id="29701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9457" y="4713291"/>
            <a:ext cx="5438776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4" rIns="91347" bIns="45674"/>
          <a:lstStyle/>
          <a:p>
            <a:pPr marL="285750" indent="-285750" algn="r" defTabSz="91695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e-IL" sz="1800" b="1" kern="1200" dirty="0" smtClean="0">
                <a:solidFill>
                  <a:schemeClr val="tx1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לשנות באקסל</a:t>
            </a:r>
          </a:p>
        </p:txBody>
      </p:sp>
      <p:sp>
        <p:nvSpPr>
          <p:cNvPr id="29702" name="מציין מיקום של מספר שקופית 3"/>
          <p:cNvSpPr txBox="1">
            <a:spLocks noGrp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4" rIns="91347" bIns="45674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5CA8B10-2609-483C-87FE-7F8C141C24DF}" type="slidenum">
              <a:rPr lang="he-IL" altLang="he-IL"/>
              <a:pPr algn="l" eaLnBrk="1" hangingPunct="1">
                <a:spcBef>
                  <a:spcPct val="0"/>
                </a:spcBef>
              </a:pPr>
              <a:t>9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9550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8" tIns="45679" rIns="91358" bIns="45679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4BB88FD-A750-4F8C-BB2C-A2594D4A2F2D}" type="slidenum">
              <a:rPr lang="he-IL" altLang="he-IL"/>
              <a:pPr algn="l" eaLnBrk="1" hangingPunct="1">
                <a:spcBef>
                  <a:spcPct val="0"/>
                </a:spcBef>
              </a:pPr>
              <a:t>10</a:t>
            </a:fld>
            <a:endParaRPr lang="en-GB" altLang="he-IL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EE3AA61-74AE-40A5-A122-F3266826E093}" type="slidenum">
              <a:rPr lang="he-IL" altLang="he-IL"/>
              <a:pPr algn="l" eaLnBrk="1" hangingPunct="1">
                <a:spcBef>
                  <a:spcPct val="0"/>
                </a:spcBef>
              </a:pPr>
              <a:t>10</a:t>
            </a:fld>
            <a:endParaRPr lang="en-GB" altLang="he-IL"/>
          </a:p>
        </p:txBody>
      </p:sp>
      <p:sp>
        <p:nvSpPr>
          <p:cNvPr id="2970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39775"/>
            <a:ext cx="4968875" cy="3727450"/>
          </a:xfrm>
          <a:ln/>
        </p:spPr>
      </p:sp>
      <p:sp>
        <p:nvSpPr>
          <p:cNvPr id="29701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9457" y="4713291"/>
            <a:ext cx="5438776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4" rIns="91347" bIns="45674"/>
          <a:lstStyle/>
          <a:p>
            <a:pPr algn="r" defTabSz="916952">
              <a:spcBef>
                <a:spcPct val="0"/>
              </a:spcBef>
              <a:defRPr/>
            </a:pPr>
            <a:r>
              <a:rPr lang="he-IL" sz="1200" b="0" i="1" dirty="0" smtClean="0">
                <a:solidFill>
                  <a:srgbClr val="FF0000"/>
                </a:solidFill>
              </a:rPr>
              <a:t>להוריד</a:t>
            </a:r>
            <a:r>
              <a:rPr lang="he-IL" sz="1200" b="0" i="1" baseline="0" dirty="0" smtClean="0">
                <a:solidFill>
                  <a:srgbClr val="FF0000"/>
                </a:solidFill>
              </a:rPr>
              <a:t> את הנתון לחודש מרץ ואת </a:t>
            </a:r>
            <a:r>
              <a:rPr lang="he-IL" sz="1200" b="0" i="1" baseline="0" dirty="0" err="1" smtClean="0">
                <a:solidFill>
                  <a:srgbClr val="FF0000"/>
                </a:solidFill>
              </a:rPr>
              <a:t>האיזכור</a:t>
            </a:r>
            <a:r>
              <a:rPr lang="he-IL" sz="1200" b="0" i="1" baseline="0" dirty="0" smtClean="0">
                <a:solidFill>
                  <a:srgbClr val="FF0000"/>
                </a:solidFill>
              </a:rPr>
              <a:t> שלו</a:t>
            </a:r>
            <a:endParaRPr lang="he-IL" sz="1200" b="0" i="1" dirty="0">
              <a:solidFill>
                <a:srgbClr val="FF0000"/>
              </a:solidFill>
            </a:endParaRPr>
          </a:p>
        </p:txBody>
      </p:sp>
      <p:sp>
        <p:nvSpPr>
          <p:cNvPr id="29702" name="מציין מיקום של מספר שקופית 3"/>
          <p:cNvSpPr txBox="1">
            <a:spLocks noGrp="1"/>
          </p:cNvSpPr>
          <p:nvPr/>
        </p:nvSpPr>
        <p:spPr bwMode="auto">
          <a:xfrm>
            <a:off x="1591" y="9428174"/>
            <a:ext cx="2944812" cy="4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4" rIns="91347" bIns="45674" anchor="b"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5CA8B10-2609-483C-87FE-7F8C141C24DF}" type="slidenum">
              <a:rPr lang="he-IL" altLang="he-IL"/>
              <a:pPr algn="l" eaLnBrk="1" hangingPunct="1">
                <a:spcBef>
                  <a:spcPct val="0"/>
                </a:spcBef>
              </a:pPr>
              <a:t>10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0910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13D422-A74C-4224-BFC0-C588465D83FD}" type="slidenum">
              <a:rPr lang="he-IL" altLang="he-IL"/>
              <a:pPr eaLnBrk="1" hangingPunct="1">
                <a:spcBef>
                  <a:spcPct val="0"/>
                </a:spcBef>
              </a:pPr>
              <a:t>13</a:t>
            </a:fld>
            <a:endParaRPr lang="en-GB" altLang="he-I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5" tIns="45838" rIns="91675" bIns="458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A96B3208-8521-4EF4-A827-E80BFD92A269}" type="slidenum">
              <a:rPr lang="he-IL" altLang="he-IL"/>
              <a:pPr algn="l" eaLnBrk="1" hangingPunct="1">
                <a:spcBef>
                  <a:spcPct val="0"/>
                </a:spcBef>
              </a:pPr>
              <a:t>13</a:t>
            </a:fld>
            <a:endParaRPr lang="en-GB" altLang="he-IL"/>
          </a:p>
        </p:txBody>
      </p:sp>
      <p:sp>
        <p:nvSpPr>
          <p:cNvPr id="2048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0485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/>
          <a:lstStyle/>
          <a:p>
            <a:pPr>
              <a:lnSpc>
                <a:spcPct val="150000"/>
              </a:lnSpc>
            </a:pPr>
            <a:endParaRPr lang="en-US" altLang="he-IL" smtClean="0"/>
          </a:p>
        </p:txBody>
      </p:sp>
      <p:sp>
        <p:nvSpPr>
          <p:cNvPr id="20486" name="מציין מיקום של מספר שקופית 3"/>
          <p:cNvSpPr txBox="1">
            <a:spLocks noGrp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208019B-35C8-4B9D-A182-ED978849BC67}" type="slidenum">
              <a:rPr lang="he-IL" altLang="he-IL"/>
              <a:pPr algn="l" eaLnBrk="1" hangingPunct="1">
                <a:spcBef>
                  <a:spcPct val="0"/>
                </a:spcBef>
              </a:pPr>
              <a:t>13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128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DDB503-F3D6-4203-956C-D9CB2082EB40}" type="slidenum">
              <a:rPr lang="he-IL" altLang="he-IL"/>
              <a:pPr eaLnBrk="1" hangingPunct="1">
                <a:spcBef>
                  <a:spcPct val="0"/>
                </a:spcBef>
              </a:pPr>
              <a:t>14</a:t>
            </a:fld>
            <a:endParaRPr lang="en-GB" altLang="he-IL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5" tIns="45838" rIns="91675" bIns="458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A87B9E-59EA-4B33-B8B6-02CAE3BC6E40}" type="slidenum">
              <a:rPr lang="he-IL" altLang="he-IL"/>
              <a:pPr algn="l" eaLnBrk="1" hangingPunct="1">
                <a:spcBef>
                  <a:spcPct val="0"/>
                </a:spcBef>
              </a:pPr>
              <a:t>14</a:t>
            </a:fld>
            <a:endParaRPr lang="en-GB" altLang="he-IL"/>
          </a:p>
        </p:txBody>
      </p:sp>
      <p:sp>
        <p:nvSpPr>
          <p:cNvPr id="2150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1509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/>
          <a:lstStyle/>
          <a:p>
            <a:pPr>
              <a:lnSpc>
                <a:spcPct val="150000"/>
              </a:lnSpc>
            </a:pPr>
            <a:endParaRPr lang="en-US" altLang="he-IL" smtClean="0"/>
          </a:p>
        </p:txBody>
      </p:sp>
      <p:sp>
        <p:nvSpPr>
          <p:cNvPr id="21510" name="מציין מיקום של מספר שקופית 3"/>
          <p:cNvSpPr txBox="1">
            <a:spLocks noGrp="1"/>
          </p:cNvSpPr>
          <p:nvPr/>
        </p:nvSpPr>
        <p:spPr bwMode="auto">
          <a:xfrm>
            <a:off x="1588" y="942816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5" tIns="45833" rIns="91665" bIns="458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005F792C-7D9F-4F78-B898-0084DD0F4C28}" type="slidenum">
              <a:rPr lang="he-IL" altLang="he-IL"/>
              <a:pPr algn="l" eaLnBrk="1" hangingPunct="1">
                <a:spcBef>
                  <a:spcPct val="0"/>
                </a:spcBef>
              </a:pPr>
              <a:t>14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437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8" y="103560"/>
            <a:ext cx="998009" cy="9580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נתונים כלכליים עיקריים ברקע החלטת הוועדה המוניטרית על הריבית 6.4.2017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/>
          </p:cNvSpPr>
          <p:nvPr/>
        </p:nvSpPr>
        <p:spPr bwMode="auto">
          <a:xfrm>
            <a:off x="107504" y="45113"/>
            <a:ext cx="7561560" cy="864096"/>
          </a:xfrm>
          <a:prstGeom prst="rect">
            <a:avLst/>
          </a:prstGeom>
          <a:noFill/>
          <a:extLst/>
        </p:spPr>
        <p:txBody>
          <a:bodyPr/>
          <a:lstStyle/>
          <a:p>
            <a:pPr algn="r" rtl="1">
              <a:spcBef>
                <a:spcPct val="0"/>
              </a:spcBef>
            </a:pPr>
            <a:r>
              <a:rPr lang="he-IL" alt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זרם המשכנתאות החדשות ממשיך להתמתן על רקע עליית ריבית המשכנתאות</a:t>
            </a:r>
            <a:endParaRPr lang="he-IL" altLang="he-IL" sz="32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07504" y="44624"/>
            <a:ext cx="8890992" cy="10392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 algn="r"/>
            <a:endParaRPr lang="he-IL" sz="2400" b="1" dirty="0">
              <a:latin typeface="David" pitchFamily="34" charset="-79"/>
              <a:cs typeface="David" pitchFamily="34" charset="-79"/>
            </a:endParaRPr>
          </a:p>
          <a:p>
            <a:pPr algn="r"/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1" y="1083866"/>
            <a:ext cx="8283498" cy="54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11</a:t>
            </a:fld>
            <a:endParaRPr lang="en-US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92066" y="4631682"/>
            <a:ext cx="6674909" cy="1325563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93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ו-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0" y="-43543"/>
            <a:ext cx="7668306" cy="1196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הצמיחה ברבעון הרביעי הושפעה מהיבוא החריג של כלי רכב</a:t>
            </a:r>
            <a:endParaRPr lang="he-IL" alt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1153432"/>
            <a:ext cx="8305508" cy="542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4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/>
          </p:cNvSpPr>
          <p:nvPr/>
        </p:nvSpPr>
        <p:spPr bwMode="auto">
          <a:xfrm>
            <a:off x="0" y="-43543"/>
            <a:ext cx="7668306" cy="1196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700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נתונים ראשוניים מסקר החברות של בנק ישראל מצביעים על המשך קצב הצמיחה הבסיסי גם ברבעון הראשון</a:t>
            </a:r>
            <a:endParaRPr lang="he-IL" altLang="he-IL" sz="2700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512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A6FF54F-B4E6-499A-9130-DAFB41948D07}" type="slidenum">
              <a:rPr lang="he-IL" altLang="he-IL" sz="14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he-IL" sz="1400" dirty="0">
              <a:solidFill>
                <a:schemeClr val="bg1"/>
              </a:solidFill>
            </a:endParaRPr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8" y="1153432"/>
            <a:ext cx="8519445" cy="54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/>
          </p:cNvSpPr>
          <p:nvPr/>
        </p:nvSpPr>
        <p:spPr bwMode="auto">
          <a:xfrm>
            <a:off x="4763" y="0"/>
            <a:ext cx="765878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b="1" dirty="0">
                <a:solidFill>
                  <a:schemeClr val="bg1"/>
                </a:solidFill>
                <a:cs typeface="David" panose="020E0502060401010101" pitchFamily="34" charset="-79"/>
              </a:rPr>
              <a:t>מדד מנהלי הרכש ממשיך </a:t>
            </a:r>
            <a:r>
              <a:rPr lang="he-IL" altLang="he-IL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להצביע על התרחבות </a:t>
            </a:r>
            <a:r>
              <a:rPr lang="he-IL" altLang="he-IL" b="1" dirty="0">
                <a:solidFill>
                  <a:schemeClr val="bg1"/>
                </a:solidFill>
                <a:cs typeface="David" panose="020E0502060401010101" pitchFamily="34" charset="-79"/>
              </a:rPr>
              <a:t>בפעילות </a:t>
            </a:r>
            <a:r>
              <a:rPr lang="he-IL" altLang="he-IL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התעשייה</a:t>
            </a:r>
            <a:endParaRPr lang="he-IL" altLang="he-IL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6" y="1008330"/>
            <a:ext cx="8537071" cy="546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/>
          </p:cNvSpPr>
          <p:nvPr/>
        </p:nvSpPr>
        <p:spPr bwMode="auto">
          <a:xfrm>
            <a:off x="1465268" y="0"/>
            <a:ext cx="6213464" cy="1196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b="1" dirty="0" smtClean="0">
                <a:solidFill>
                  <a:schemeClr val="bg1"/>
                </a:solidFill>
                <a:cs typeface="David" panose="020E0502060401010101" pitchFamily="34" charset="-79"/>
              </a:rPr>
              <a:t>תנודתיות בנתוני הקצה של סחר החוץ</a:t>
            </a:r>
            <a:endParaRPr lang="he-IL" altLang="he-IL" b="1" dirty="0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" y="1054317"/>
            <a:ext cx="8291286" cy="54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/>
          </p:cNvSpPr>
          <p:nvPr/>
        </p:nvSpPr>
        <p:spPr bwMode="auto">
          <a:xfrm>
            <a:off x="537026" y="-87085"/>
            <a:ext cx="7087735" cy="12684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b="1" dirty="0">
                <a:solidFill>
                  <a:schemeClr val="bg1"/>
                </a:solidFill>
                <a:cs typeface="David" panose="020E0502060401010101" pitchFamily="34" charset="-79"/>
              </a:rPr>
              <a:t>שוק העבודה נמצא בסביבת תעסוקה מלאה</a:t>
            </a:r>
          </a:p>
        </p:txBody>
      </p:sp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0" y="1025879"/>
            <a:ext cx="8334829" cy="54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636905" y="196610"/>
            <a:ext cx="6942139" cy="729456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עליית השכר הנומינלי במשק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" y="1206640"/>
            <a:ext cx="8060473" cy="52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18</a:t>
            </a:fld>
            <a:endParaRPr lang="en-US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385255" y="4661436"/>
            <a:ext cx="6674909" cy="1325563"/>
          </a:xfrm>
        </p:spPr>
        <p:txBody>
          <a:bodyPr/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883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להמשך צמיחה מתונה של הכלכלה העולמית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1" y="1089952"/>
            <a:ext cx="8245243" cy="538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2</a:t>
            </a:fld>
            <a:endParaRPr lang="en-US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571037" y="4588138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41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שיפור בקצב צמיחת הסחר העולמי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בסחורות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" y="1060991"/>
            <a:ext cx="8283498" cy="54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מדד מנהלי הרכש מצביע על צפי למגמת שיפור בהמשך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השנה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3" y="1073273"/>
            <a:ext cx="8262257" cy="539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1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06410" y="232390"/>
            <a:ext cx="6942139" cy="729456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האינפלציה עולה גם כתוצאה מעליית מחירי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האנרגיה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5" y="1046426"/>
            <a:ext cx="8305800" cy="54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8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46744" y="174334"/>
            <a:ext cx="7317918" cy="729456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ירידות במחירי הנפט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בחודש האחרון בהשפעת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הגידול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בהיצע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2" y="1075556"/>
            <a:ext cx="8261195" cy="539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1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ה-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FED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המשיך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במדיניות העלאת הריבית</a:t>
            </a:r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3" y="1031861"/>
            <a:ext cx="8328102" cy="54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651553" y="377534"/>
            <a:ext cx="6942139" cy="729456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ביצועים חזקים יחסית במניות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השווקים המתעוררים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מתחילת השנה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" y="1090120"/>
            <a:ext cx="8238893" cy="538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האחרונה קצב האינפלציה השנתי נע במגמת עלייה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אך היא עדיין מתחת ליעד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3" y="996262"/>
            <a:ext cx="8380182" cy="54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17876"/>
            <a:ext cx="7605486" cy="729456"/>
          </a:xfrm>
        </p:spPr>
        <p:txBody>
          <a:bodyPr>
            <a:no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התפוגגה השפעת הפחתות המחירים האדמיניסטרטיביות </a:t>
            </a:r>
            <a:r>
              <a:rPr lang="he-IL" sz="2400" b="1" smtClean="0">
                <a:latin typeface="David" panose="020E0502060401010101" pitchFamily="34" charset="-79"/>
                <a:cs typeface="David" panose="020E0502060401010101" pitchFamily="34" charset="-79"/>
              </a:rPr>
              <a:t>ומחירי האנרגיה 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שתרמו לאינפלציה הנמוכה בשנתיים האחרונות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" y="1158583"/>
            <a:ext cx="8131629" cy="53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28"/>
            <a:ext cx="7750314" cy="980728"/>
          </a:xfrm>
          <a:prstGeom prst="rect">
            <a:avLst/>
          </a:prstGeom>
          <a:noFill/>
        </p:spPr>
        <p:txBody>
          <a:bodyPr/>
          <a:lstStyle>
            <a:defPPr>
              <a:defRPr lang="he-IL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מהמקורות השונים ירדו על רקע הייסוף </a:t>
            </a:r>
            <a:r>
              <a:rPr lang="he-IL" sz="28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בשע"ח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וצפי להורדה אפשרית במיסים</a:t>
            </a:r>
            <a:endParaRPr lang="he-IL" sz="28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51700"/>
            <a:ext cx="8509000" cy="555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0" y="0"/>
            <a:ext cx="7620000" cy="836712"/>
          </a:xfrm>
          <a:prstGeom prst="rect">
            <a:avLst/>
          </a:prstGeom>
          <a:noFill/>
        </p:spPr>
        <p:txBody>
          <a:bodyPr/>
          <a:lstStyle>
            <a:defPPr>
              <a:defRPr lang="he-IL"/>
            </a:defPPr>
            <a:lvl1pPr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ירידה מסוימת גם בציפיות לטווחים הבינוניים והארוכים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15999"/>
            <a:ext cx="91186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בחודשים האחרונים חל ייסוף מהיר 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" y="1045029"/>
            <a:ext cx="8172159" cy="53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140" y="217876"/>
            <a:ext cx="7448549" cy="729456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עליית מחירי הדירות התמתנה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שכר הדירה ממשיך לעלות בקצב מתון יחסית לעבר</a:t>
            </a:r>
            <a:endParaRPr lang="he-IL" sz="3200" b="1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1" y="1096255"/>
            <a:ext cx="8328102" cy="54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/>
          </p:cNvSpPr>
          <p:nvPr/>
        </p:nvSpPr>
        <p:spPr bwMode="auto">
          <a:xfrm>
            <a:off x="-1" y="59138"/>
            <a:ext cx="7649029" cy="864096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נתונים ראשוניים מצביעים על ירידה נוספת בהיקף העסקאות לרכישת דירות</a:t>
            </a:r>
            <a:endParaRPr lang="he-IL" altLang="he-IL" sz="3200" b="1" dirty="0">
              <a:solidFill>
                <a:schemeClr val="bg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07504" y="44624"/>
            <a:ext cx="8890992" cy="10392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 algn="r"/>
            <a:endParaRPr lang="he-IL" sz="2400" b="1" dirty="0">
              <a:latin typeface="David" pitchFamily="34" charset="-79"/>
              <a:cs typeface="David" pitchFamily="34" charset="-79"/>
            </a:endParaRPr>
          </a:p>
          <a:p>
            <a:pPr algn="r"/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המקור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525933" y="6492867"/>
            <a:ext cx="556684" cy="365125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0" y="894205"/>
            <a:ext cx="8584746" cy="55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5AA113C-411A-4B7C-931C-B5EAAB7A0A83}"/>
</file>

<file path=customXml/itemProps2.xml><?xml version="1.0" encoding="utf-8"?>
<ds:datastoreItem xmlns:ds="http://schemas.openxmlformats.org/officeDocument/2006/customXml" ds:itemID="{FCBDF44F-947B-4A84-B6B3-3CF0A601A379}"/>
</file>

<file path=customXml/itemProps3.xml><?xml version="1.0" encoding="utf-8"?>
<ds:datastoreItem xmlns:ds="http://schemas.openxmlformats.org/officeDocument/2006/customXml" ds:itemID="{0B098273-DA6B-4517-A1A0-39B8C6D1C1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19757</TotalTime>
  <Words>346</Words>
  <Application>Microsoft Office PowerPoint</Application>
  <PresentationFormat>‫הצגה על המסך (4:3)</PresentationFormat>
  <Paragraphs>98</Paragraphs>
  <Slides>25</Slides>
  <Notes>12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Office Theme</vt:lpstr>
      <vt:lpstr>Custom Design</vt:lpstr>
      <vt:lpstr>1_Custom Design</vt:lpstr>
      <vt:lpstr>2_Custom Design</vt:lpstr>
      <vt:lpstr>נתונים כלכליים עיקריים ברקע החלטת הוועדה המוניטרית על הריבית 6.4.2017</vt:lpstr>
      <vt:lpstr>הסביבה המוניטרית-פיננסית</vt:lpstr>
      <vt:lpstr>מצגת של PowerPoint</vt:lpstr>
      <vt:lpstr>התפוגגה השפעת הפחתות המחירים האדמיניסטרטיביות ומחירי האנרגיה  שתרמו לאינפלציה הנמוכה בשנתיים האחרונות</vt:lpstr>
      <vt:lpstr>מצגת של PowerPoint</vt:lpstr>
      <vt:lpstr>מצגת של PowerPoint</vt:lpstr>
      <vt:lpstr>בחודשים האחרונים חל ייסוף מהיר </vt:lpstr>
      <vt:lpstr>עליית מחירי הדירות התמתנה; שכר הדירה ממשיך לעלות בקצב מתון יחסית לעבר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נמשכת עליית השכר הנומינלי במשק</vt:lpstr>
      <vt:lpstr>הכלכלה העולמית</vt:lpstr>
      <vt:lpstr>תחזיות להמשך צמיחה מתונה של הכלכלה העולמית</vt:lpstr>
      <vt:lpstr>שיפור בקצב צמיחת הסחר העולמי בסחורות</vt:lpstr>
      <vt:lpstr>מדד מנהלי הרכש מצביע על צפי למגמת שיפור בהמשך השנה</vt:lpstr>
      <vt:lpstr>האינפלציה עולה גם כתוצאה מעליית מחירי האנרגיה</vt:lpstr>
      <vt:lpstr>ירידות במחירי הנפט בחודש האחרון בהשפעת הגידול בהיצע</vt:lpstr>
      <vt:lpstr>ה-FED המשיך במדיניות העלאת הריבית</vt:lpstr>
      <vt:lpstr>ביצועים חזקים יחסית במניות השווקים המתעוררים מתחילת השנה 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מיטל רפאלי</cp:lastModifiedBy>
  <cp:revision>1198</cp:revision>
  <cp:lastPrinted>2015-12-27T10:07:57Z</cp:lastPrinted>
  <dcterms:created xsi:type="dcterms:W3CDTF">2015-06-21T09:58:57Z</dcterms:created>
  <dcterms:modified xsi:type="dcterms:W3CDTF">2017-04-06T10:52:34Z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