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71" r:id="rId1"/>
    <p:sldMasterId id="2147483710" r:id="rId2"/>
  </p:sldMasterIdLst>
  <p:notesMasterIdLst>
    <p:notesMasterId r:id="rId18"/>
  </p:notesMasterIdLst>
  <p:handoutMasterIdLst>
    <p:handoutMasterId r:id="rId19"/>
  </p:handoutMasterIdLst>
  <p:sldIdLst>
    <p:sldId id="563" r:id="rId3"/>
    <p:sldId id="564" r:id="rId4"/>
    <p:sldId id="554" r:id="rId5"/>
    <p:sldId id="555" r:id="rId6"/>
    <p:sldId id="593" r:id="rId7"/>
    <p:sldId id="567" r:id="rId8"/>
    <p:sldId id="556" r:id="rId9"/>
    <p:sldId id="569" r:id="rId10"/>
    <p:sldId id="575" r:id="rId11"/>
    <p:sldId id="576" r:id="rId12"/>
    <p:sldId id="573" r:id="rId13"/>
    <p:sldId id="599" r:id="rId14"/>
    <p:sldId id="550" r:id="rId15"/>
    <p:sldId id="595" r:id="rId16"/>
    <p:sldId id="583" r:id="rId17"/>
  </p:sldIdLst>
  <p:sldSz cx="9144000" cy="6858000" type="screen4x3"/>
  <p:notesSz cx="6794500" cy="9906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00"/>
    <a:srgbClr val="660066"/>
    <a:srgbClr val="DCDCDC"/>
    <a:srgbClr val="000099"/>
    <a:srgbClr val="0000FF"/>
    <a:srgbClr val="F7FFE7"/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1103" autoAdjust="0"/>
    <p:restoredTop sz="89739" autoAdjust="0"/>
  </p:normalViewPr>
  <p:slideViewPr>
    <p:cSldViewPr>
      <p:cViewPr>
        <p:scale>
          <a:sx n="69" d="100"/>
          <a:sy n="69" d="100"/>
        </p:scale>
        <p:origin x="-1890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914" y="-90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294" tIns="45646" rIns="91294" bIns="456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294" tIns="45646" rIns="91294" bIns="4564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49688" y="9409113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409113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77697A-F424-4355-BB57-001FBD37737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294" tIns="45646" rIns="91294" bIns="456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294" tIns="45646" rIns="91294" bIns="4564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4588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6938"/>
            <a:ext cx="5435600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294" tIns="45646" rIns="91294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49688" y="9409113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09113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7E477B-6DFE-4892-81C0-D2C4641180F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0855D2-ACEE-42D5-B243-3F01A9241773}" type="slidenum">
              <a:rPr lang="he-IL" smtClean="0">
                <a:latin typeface="David" pitchFamily="2" charset="-79"/>
                <a:cs typeface="David" pitchFamily="2" charset="-79"/>
              </a:rPr>
              <a:pPr/>
              <a:t>1</a:t>
            </a:fld>
            <a:endParaRPr lang="en-US" smtClean="0">
              <a:latin typeface="David" pitchFamily="2" charset="-79"/>
              <a:cs typeface="David" pitchFamily="2" charset="-79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51412" cy="3713163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02175"/>
            <a:ext cx="4975225" cy="4460875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smtClean="0">
              <a:latin typeface="Arial" charset="0"/>
              <a:cs typeface="Arial" charset="0"/>
            </a:endParaRPr>
          </a:p>
        </p:txBody>
      </p:sp>
      <p:sp>
        <p:nvSpPr>
          <p:cNvPr id="77827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947490-3D97-4A2C-8E60-709E1DAF6FD8}" type="slidenum">
              <a:rPr lang="he-IL" smtClean="0">
                <a:latin typeface="David" pitchFamily="2" charset="-79"/>
                <a:cs typeface="David" pitchFamily="2" charset="-79"/>
              </a:rPr>
              <a:pPr/>
              <a:t>3</a:t>
            </a:fld>
            <a:endParaRPr lang="en-US" smtClean="0">
              <a:latin typeface="David" pitchFamily="2" charset="-79"/>
              <a:cs typeface="David" pitchFamily="2" charset="-79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e-IL" smtClean="0">
                <a:latin typeface="Arial" charset="0"/>
                <a:cs typeface="Arial" charset="0"/>
              </a:rPr>
              <a:t>לפי תחזית חטיבת המחקר נכון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he-IL" smtClean="0">
                <a:latin typeface="Arial" charset="0"/>
                <a:cs typeface="Arial" charset="0"/>
              </a:rPr>
              <a:t> ל -  </a:t>
            </a:r>
            <a:r>
              <a:rPr lang="en-US" smtClean="0">
                <a:latin typeface="Arial" charset="0"/>
                <a:cs typeface="Arial" charset="0"/>
              </a:rPr>
              <a:t>24.12.2012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E693F1-7256-4B32-8DB4-11FBCF600271}" type="slidenum">
              <a:rPr lang="he-IL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54587" cy="37147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3763"/>
            <a:ext cx="4981575" cy="4459287"/>
          </a:xfrm>
          <a:noFill/>
        </p:spPr>
        <p:txBody>
          <a:bodyPr/>
          <a:lstStyle/>
          <a:p>
            <a:pPr eaLnBrk="1" hangingPunct="1"/>
            <a:r>
              <a:rPr lang="he-IL" smtClean="0">
                <a:latin typeface="Arial" charset="0"/>
                <a:cs typeface="Arial" charset="0"/>
              </a:rPr>
              <a:t>המקור: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1588" y="9409113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3" tIns="45651" rIns="91303" bIns="45651" anchor="b"/>
          <a:lstStyle/>
          <a:p>
            <a:pPr algn="l"/>
            <a:fld id="{577DDAD3-EE7A-4905-85BB-FFAAA9620761}" type="slidenum">
              <a:rPr lang="he-IL" sz="1200">
                <a:latin typeface="David" pitchFamily="2" charset="-79"/>
                <a:cs typeface="David" pitchFamily="2" charset="-79"/>
              </a:rPr>
              <a:pPr algn="l"/>
              <a:t>6</a:t>
            </a:fld>
            <a:endParaRPr lang="en-US" sz="1200">
              <a:latin typeface="David" pitchFamily="2" charset="-79"/>
              <a:cs typeface="David" pitchFamily="2" charset="-79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4538"/>
            <a:ext cx="4951413" cy="3713162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05350"/>
            <a:ext cx="4978400" cy="4456113"/>
          </a:xfrm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1588" y="9409113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3" tIns="45651" rIns="91303" bIns="45651" anchor="b"/>
          <a:lstStyle/>
          <a:p>
            <a:pPr algn="l"/>
            <a:fld id="{88C2EDF7-1B0A-45B9-8427-C4EB5CF53823}" type="slidenum">
              <a:rPr lang="he-IL" sz="1200">
                <a:latin typeface="David" pitchFamily="2" charset="-79"/>
                <a:cs typeface="David" pitchFamily="2" charset="-79"/>
              </a:rPr>
              <a:pPr algn="l"/>
              <a:t>7</a:t>
            </a:fld>
            <a:endParaRPr lang="en-US" sz="1200">
              <a:latin typeface="David" pitchFamily="2" charset="-79"/>
              <a:cs typeface="David" pitchFamily="2" charset="-79"/>
            </a:endParaRPr>
          </a:p>
        </p:txBody>
      </p:sp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1588" y="9409113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4" tIns="45646" rIns="91294" bIns="45646" anchor="b"/>
          <a:lstStyle/>
          <a:p>
            <a:pPr algn="l"/>
            <a:fld id="{5C29BED1-F9C6-417D-8FAC-A2D179F88CAF}" type="slidenum">
              <a:rPr lang="he-IL" sz="1200">
                <a:latin typeface="Arial Unicode MS"/>
                <a:cs typeface="David" pitchFamily="2" charset="-79"/>
              </a:rPr>
              <a:pPr algn="l"/>
              <a:t>7</a:t>
            </a:fld>
            <a:endParaRPr lang="en-US" sz="120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9825" cy="371157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03763"/>
            <a:ext cx="4975225" cy="4459287"/>
          </a:xfrm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AC9E11-9964-415D-8BC7-B0598BDC56C5}" type="slidenum">
              <a:rPr lang="he-IL" smtClean="0">
                <a:latin typeface="David" pitchFamily="2" charset="-79"/>
                <a:cs typeface="David" pitchFamily="2" charset="-79"/>
              </a:rPr>
              <a:pPr/>
              <a:t>9</a:t>
            </a:fld>
            <a:endParaRPr lang="en-US" smtClean="0">
              <a:latin typeface="David" pitchFamily="2" charset="-79"/>
              <a:cs typeface="David" pitchFamily="2" charset="-79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1588" y="9409113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3" tIns="45651" rIns="91303" bIns="45651" anchor="b"/>
          <a:lstStyle/>
          <a:p>
            <a:pPr algn="l"/>
            <a:fld id="{C4C479A4-501D-45EB-B13D-C80BF582C6CF}" type="slidenum">
              <a:rPr lang="he-IL" sz="1200">
                <a:latin typeface="David" pitchFamily="2" charset="-79"/>
                <a:cs typeface="David" pitchFamily="2" charset="-79"/>
              </a:rPr>
              <a:pPr algn="l"/>
              <a:t>10</a:t>
            </a:fld>
            <a:endParaRPr lang="en-US" sz="1200">
              <a:latin typeface="David" pitchFamily="2" charset="-79"/>
              <a:cs typeface="David" pitchFamily="2" charset="-79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2950"/>
            <a:ext cx="4949825" cy="371157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03763"/>
            <a:ext cx="4975225" cy="4459287"/>
          </a:xfrm>
          <a:noFill/>
        </p:spPr>
        <p:txBody>
          <a:bodyPr/>
          <a:lstStyle/>
          <a:p>
            <a:pPr eaLnBrk="1" hangingPunct="1"/>
            <a:r>
              <a:rPr lang="he-IL" smtClean="0">
                <a:latin typeface="Arial" charset="0"/>
                <a:cs typeface="Arial" charset="0"/>
              </a:rPr>
              <a:t>התחזית מעודכנת ל </a:t>
            </a:r>
            <a:r>
              <a:rPr lang="en-US" smtClean="0">
                <a:latin typeface="Arial" charset="0"/>
                <a:cs typeface="Arial" charset="0"/>
              </a:rPr>
              <a:t>29/01/2013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8" name="Group 21"/>
          <p:cNvGrpSpPr>
            <a:grpSpLocks/>
          </p:cNvGrpSpPr>
          <p:nvPr userDrawn="1"/>
        </p:nvGrpSpPr>
        <p:grpSpPr bwMode="auto">
          <a:xfrm>
            <a:off x="250825" y="44450"/>
            <a:ext cx="8858250" cy="954088"/>
            <a:chOff x="158" y="28"/>
            <a:chExt cx="5580" cy="601"/>
          </a:xfrm>
        </p:grpSpPr>
        <p:sp>
          <p:nvSpPr>
            <p:cNvPr id="19" name="Freeform 22"/>
            <p:cNvSpPr>
              <a:spLocks noChangeArrowheads="1"/>
            </p:cNvSpPr>
            <p:nvPr/>
          </p:nvSpPr>
          <p:spPr bwMode="auto">
            <a:xfrm>
              <a:off x="158" y="119"/>
              <a:ext cx="5184" cy="384"/>
            </a:xfrm>
            <a:custGeom>
              <a:avLst/>
              <a:gdLst>
                <a:gd name="T0" fmla="*/ 0 w 1000"/>
                <a:gd name="T1" fmla="*/ 147 h 1000"/>
                <a:gd name="T2" fmla="*/ 0 w 1000"/>
                <a:gd name="T3" fmla="*/ 0 h 1000"/>
                <a:gd name="T4" fmla="*/ 26874 w 1000"/>
                <a:gd name="T5" fmla="*/ 0 h 1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0" h="1000">
                  <a:moveTo>
                    <a:pt x="0" y="1000"/>
                  </a:move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/>
            </a:p>
          </p:txBody>
        </p:sp>
        <p:pic>
          <p:nvPicPr>
            <p:cNvPr id="20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03" y="28"/>
              <a:ext cx="635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9093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he-IL" noProof="0" smtClean="0"/>
              <a:t>לחץ כדי לערוך סגנון כותרת של תבנית בסיס</a:t>
            </a:r>
          </a:p>
        </p:txBody>
      </p:sp>
      <p:sp>
        <p:nvSpPr>
          <p:cNvPr id="9093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he-IL" noProof="0" smtClean="0"/>
              <a:t>לחץ כדי לערוך סגנון כותרת משנה של תבנית בסיס</a:t>
            </a:r>
          </a:p>
        </p:txBody>
      </p:sp>
      <p:sp>
        <p:nvSpPr>
          <p:cNvPr id="21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443663" y="6237288"/>
            <a:ext cx="21336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79388" y="6165850"/>
            <a:ext cx="21336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4810B7-E33E-49AD-A3A5-76CDA956B48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D47401B-8A14-4664-91C6-EE99A74E01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0A0C872-E4ED-4F16-818A-2459BD9BF6E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F8C795-CD52-45ED-B19F-9FE9BB3BFBB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A75F7AA-24F7-478D-9FDD-6506F4B0A03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8450466-B07C-4D25-AB3A-B4EBEF74F51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45FBDD5-4432-4670-8B79-ABB6280C360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A78AB92-845A-4827-B151-E3A47CA61E0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6E70622-2A7E-4325-B93E-777EBC0596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D866E8D-6390-4614-9E25-78B9B28717F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5188AE3-D628-427A-8146-7106B56316C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E9FC363-D344-4CDE-9275-DA57DEF1E7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כותרת, תוכן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C9A4698-77FD-476C-A55F-E26C093E190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2AD1350-7F58-4092-87D7-E112E9E9EE3A}" type="datetimeFigureOut">
              <a:rPr lang="he-IL"/>
              <a:pPr>
                <a:defRPr/>
              </a:pPr>
              <a:t>י"ד/אייר/תשע"ג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AD58CA0-DDE0-439D-AE42-0B92F0F62FE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60A41F6-9CB1-4076-9966-798C91AD8FB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 anchor="t"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27" name="Group 4"/>
          <p:cNvGrpSpPr>
            <a:grpSpLocks/>
          </p:cNvGrpSpPr>
          <p:nvPr userDrawn="1"/>
        </p:nvGrpSpPr>
        <p:grpSpPr bwMode="auto">
          <a:xfrm>
            <a:off x="0" y="3175"/>
            <a:ext cx="9144000" cy="546100"/>
            <a:chOff x="0" y="0"/>
            <a:chExt cx="5760" cy="344"/>
          </a:xfrm>
        </p:grpSpPr>
        <p:sp>
          <p:nvSpPr>
            <p:cNvPr id="1031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2" name="Rectangle 6"/>
            <p:cNvSpPr>
              <a:spLocks noChangeArrowheads="1"/>
            </p:cNvSpPr>
            <p:nvPr userDrawn="1"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 userDrawn="1"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 userDrawn="1"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 userDrawn="1"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6" name="Rectangle 10"/>
            <p:cNvSpPr>
              <a:spLocks noChangeArrowheads="1"/>
            </p:cNvSpPr>
            <p:nvPr userDrawn="1"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7" name="Rectangle 11"/>
            <p:cNvSpPr>
              <a:spLocks noChangeArrowheads="1"/>
            </p:cNvSpPr>
            <p:nvPr userDrawn="1"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8" name="Rectangle 12"/>
            <p:cNvSpPr>
              <a:spLocks noChangeArrowheads="1"/>
            </p:cNvSpPr>
            <p:nvPr userDrawn="1"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9" name="Rectangle 13"/>
            <p:cNvSpPr>
              <a:spLocks noChangeArrowheads="1"/>
            </p:cNvSpPr>
            <p:nvPr userDrawn="1"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pic>
        <p:nvPicPr>
          <p:cNvPr id="1030" name="Picture 2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316913" y="101600"/>
            <a:ext cx="7651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solidFill>
                  <a:srgbClr val="000000"/>
                </a:solidFill>
                <a:cs typeface="David" pitchFamily="2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rgbClr val="000000"/>
                </a:solidFill>
                <a:latin typeface="Arial Black" pitchFamily="34" charset="0"/>
                <a:cs typeface="David" pitchFamily="2" charset="-79"/>
              </a:defRPr>
            </a:lvl1pPr>
          </a:lstStyle>
          <a:p>
            <a:pPr>
              <a:defRPr/>
            </a:pPr>
            <a:fld id="{F908C9BB-E852-479F-845C-D75826A29E0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David" pitchFamily="2" charset="-79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l" rtl="0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David" pitchFamily="2" charset="-79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rgbClr val="666699"/>
                </a:solidFill>
                <a:cs typeface="David" pitchFamily="2" charset="-79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rgbClr val="666699"/>
                </a:solidFill>
                <a:cs typeface="David" pitchFamily="2" charset="-79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rgbClr val="9999CC"/>
                </a:solidFill>
                <a:cs typeface="David" pitchFamily="2" charset="-79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rgbClr val="666699"/>
                </a:solidFill>
                <a:cs typeface="David" pitchFamily="2" charset="-79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l" rtl="0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David" pitchFamily="2" charset="-79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rgbClr val="9999CC"/>
                </a:solidFill>
                <a:cs typeface="David" pitchFamily="2" charset="-79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rgbClr val="9999CC"/>
                </a:solidFill>
                <a:cs typeface="David" pitchFamily="2" charset="-79"/>
              </a:endParaRPr>
            </a:p>
          </p:txBody>
        </p:sp>
      </p:grpSp>
      <p:sp>
        <p:nvSpPr>
          <p:cNvPr id="1638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639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000000"/>
                </a:solidFill>
                <a:cs typeface="David" pitchFamily="2" charset="-79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avid" pitchFamily="2" charset="-79"/>
          <a:ea typeface="+mj-ea"/>
          <a:cs typeface="David" pitchFamily="2" charset="-79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avid" pitchFamily="2" charset="-79"/>
          <a:cs typeface="David" pitchFamily="2" charset="-79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avid" pitchFamily="2" charset="-79"/>
          <a:cs typeface="David" pitchFamily="2" charset="-79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avid" pitchFamily="2" charset="-79"/>
          <a:cs typeface="David" pitchFamily="2" charset="-79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avid" pitchFamily="2" charset="-79"/>
          <a:cs typeface="David" pitchFamily="2" charset="-79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David" pitchFamily="2" charset="-79"/>
          <a:ea typeface="+mn-ea"/>
          <a:cs typeface="David" pitchFamily="2" charset="-79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David" pitchFamily="2" charset="-79"/>
          <a:cs typeface="David" pitchFamily="2" charset="-79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David" pitchFamily="2" charset="-79"/>
          <a:cs typeface="David" pitchFamily="2" charset="-79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David" pitchFamily="2" charset="-79"/>
          <a:cs typeface="David" pitchFamily="2" charset="-79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David" pitchFamily="2" charset="-79"/>
          <a:cs typeface="David" pitchFamily="2" charset="-79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 descr="BOI_BLUE"/>
          <p:cNvPicPr>
            <a:picLocks noChangeAspect="1" noChangeArrowheads="1"/>
          </p:cNvPicPr>
          <p:nvPr/>
        </p:nvPicPr>
        <p:blipFill>
          <a:blip r:embed="rId3">
            <a:lum bright="96000" contrast="-24000"/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-252413" y="836613"/>
            <a:ext cx="950436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he-IL" sz="7200" b="1">
                <a:solidFill>
                  <a:schemeClr val="bg2"/>
                </a:solidFill>
              </a:rPr>
              <a:t>המשק הישראלי</a:t>
            </a:r>
            <a:endParaRPr lang="en-US" sz="7200" b="1">
              <a:solidFill>
                <a:schemeClr val="bg2"/>
              </a:solidFill>
            </a:endParaRPr>
          </a:p>
        </p:txBody>
      </p:sp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125413" y="4037013"/>
            <a:ext cx="8748712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4000" b="1">
                <a:solidFill>
                  <a:schemeClr val="bg2"/>
                </a:solidFill>
                <a:latin typeface="Tahoma" pitchFamily="34" charset="0"/>
                <a:cs typeface="David" pitchFamily="2" charset="-79"/>
              </a:rPr>
              <a:t>המכון למחקרי ביטחון לאומי</a:t>
            </a:r>
          </a:p>
          <a:p>
            <a:pPr algn="ctr"/>
            <a:endParaRPr lang="he-IL" sz="3200" b="1">
              <a:solidFill>
                <a:schemeClr val="bg2"/>
              </a:solidFill>
              <a:latin typeface="Tahoma" pitchFamily="34" charset="0"/>
              <a:cs typeface="David" pitchFamily="2" charset="-79"/>
            </a:endParaRPr>
          </a:p>
          <a:p>
            <a:pPr algn="ctr"/>
            <a:r>
              <a:rPr lang="he-IL" sz="3200" b="1">
                <a:solidFill>
                  <a:schemeClr val="bg2"/>
                </a:solidFill>
                <a:latin typeface="Tahoma" pitchFamily="34" charset="0"/>
                <a:cs typeface="David" pitchFamily="2" charset="-79"/>
              </a:rPr>
              <a:t>סטנלי פישר, נגיד בנק ישראל</a:t>
            </a:r>
          </a:p>
          <a:p>
            <a:pPr algn="ctr"/>
            <a:r>
              <a:rPr lang="he-IL" sz="3200" b="1">
                <a:solidFill>
                  <a:schemeClr val="bg2"/>
                </a:solidFill>
                <a:latin typeface="Tahoma" pitchFamily="34" charset="0"/>
                <a:cs typeface="David" pitchFamily="2" charset="-79"/>
              </a:rPr>
              <a:t>23 באפריל, 2013</a:t>
            </a:r>
            <a:endParaRPr lang="he-IL" sz="1400" b="1">
              <a:solidFill>
                <a:schemeClr val="bg2"/>
              </a:solidFill>
              <a:latin typeface="Tahoma" pitchFamily="34" charset="0"/>
              <a:cs typeface="David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0" name="Text Box 2"/>
          <p:cNvSpPr txBox="1">
            <a:spLocks noChangeArrowheads="1"/>
          </p:cNvSpPr>
          <p:nvPr/>
        </p:nvSpPr>
        <p:spPr bwMode="auto">
          <a:xfrm>
            <a:off x="215900" y="1557338"/>
            <a:ext cx="395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algn="ctr">
              <a:defRPr/>
            </a:pPr>
            <a:r>
              <a:rPr lang="he-IL" sz="3200" b="1" dirty="0" smtClean="0">
                <a:solidFill>
                  <a:schemeClr val="bg2"/>
                </a:solidFill>
                <a:latin typeface="Times New Roman" pitchFamily="18" charset="0"/>
              </a:rPr>
              <a:t>החוב הציבורי ברוטו</a:t>
            </a:r>
            <a:r>
              <a:rPr lang="en-US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he-IL" sz="2400" b="1" dirty="0" smtClean="0">
                <a:solidFill>
                  <a:schemeClr val="bg2"/>
                </a:solidFill>
                <a:latin typeface="Times New Roman" pitchFamily="18" charset="0"/>
              </a:rPr>
              <a:t>(אחוזי תוצר, </a:t>
            </a: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</a:rPr>
              <a:t>2000 – 2013*</a:t>
            </a:r>
            <a:r>
              <a:rPr lang="he-IL" sz="2400" b="1" dirty="0" smtClean="0">
                <a:solidFill>
                  <a:schemeClr val="bg2"/>
                </a:solidFill>
                <a:latin typeface="Times New Roman" pitchFamily="18" charset="0"/>
              </a:rPr>
              <a:t>)</a:t>
            </a:r>
            <a:endParaRPr lang="en-US" sz="2400" b="1" dirty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2622" name="Text Box 4"/>
          <p:cNvSpPr txBox="1">
            <a:spLocks noChangeArrowheads="1"/>
          </p:cNvSpPr>
          <p:nvPr/>
        </p:nvSpPr>
        <p:spPr bwMode="auto">
          <a:xfrm>
            <a:off x="4140200" y="6508750"/>
            <a:ext cx="500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 Unicode MS"/>
                <a:cs typeface="David" pitchFamily="2" charset="-79"/>
              </a:rPr>
              <a:t>*</a:t>
            </a:r>
            <a:r>
              <a:rPr lang="he-IL" sz="1400">
                <a:latin typeface="Arial Unicode MS"/>
                <a:cs typeface="David" pitchFamily="2" charset="-79"/>
              </a:rPr>
              <a:t> תחזית בנק ישראל ל - 2013</a:t>
            </a:r>
            <a:endParaRPr lang="en-US" sz="1400">
              <a:latin typeface="Arial Unicode MS"/>
              <a:cs typeface="David" pitchFamily="2" charset="-79"/>
            </a:endParaRPr>
          </a:p>
        </p:txBody>
      </p:sp>
      <p:graphicFrame>
        <p:nvGraphicFramePr>
          <p:cNvPr id="22619" name="Object 91"/>
          <p:cNvGraphicFramePr>
            <a:graphicFrameLocks noGrp="1" noChangeAspect="1"/>
          </p:cNvGraphicFramePr>
          <p:nvPr>
            <p:ph idx="4294967295"/>
          </p:nvPr>
        </p:nvGraphicFramePr>
        <p:xfrm>
          <a:off x="292100" y="1484313"/>
          <a:ext cx="8489950" cy="4919662"/>
        </p:xfrm>
        <a:graphic>
          <a:graphicData uri="http://schemas.openxmlformats.org/presentationml/2006/ole">
            <p:oleObj spid="_x0000_s22619" name="Chart" r:id="rId4" imgW="9058084" imgH="5248250" progId="MSGraph.Chart.8">
              <p:embed followColorScheme="full"/>
            </p:oleObj>
          </a:graphicData>
        </a:graphic>
      </p:graphicFrame>
      <p:sp>
        <p:nvSpPr>
          <p:cNvPr id="22623" name="Slide Number Placeholder 7"/>
          <p:cNvSpPr txBox="1">
            <a:spLocks noGrp="1"/>
          </p:cNvSpPr>
          <p:nvPr/>
        </p:nvSpPr>
        <p:spPr bwMode="auto">
          <a:xfrm>
            <a:off x="-1692275" y="6381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fld id="{1964F043-D557-401D-9A92-B4E424D3B1F8}" type="slidenum">
              <a:rPr lang="he-IL" sz="1200">
                <a:solidFill>
                  <a:srgbClr val="898989"/>
                </a:solidFill>
                <a:latin typeface="David" pitchFamily="2" charset="-79"/>
                <a:cs typeface="David" pitchFamily="2" charset="-79"/>
              </a:rPr>
              <a:pPr rtl="0"/>
              <a:t>10</a:t>
            </a:fld>
            <a:endParaRPr lang="en-US" sz="1200">
              <a:solidFill>
                <a:srgbClr val="898989"/>
              </a:solidFill>
              <a:latin typeface="David" pitchFamily="2" charset="-79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BOI_BLUE"/>
          <p:cNvPicPr>
            <a:picLocks noChangeAspect="1" noChangeArrowheads="1"/>
          </p:cNvPicPr>
          <p:nvPr/>
        </p:nvPicPr>
        <p:blipFill>
          <a:blip r:embed="rId2">
            <a:lum bright="96000" contrast="-24000"/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1258888" y="2565400"/>
            <a:ext cx="6335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7200" b="1">
                <a:solidFill>
                  <a:schemeClr val="bg2"/>
                </a:solidFill>
                <a:latin typeface="Tahoma" pitchFamily="34" charset="0"/>
              </a:rPr>
              <a:t>הוצאות הביטחון</a:t>
            </a:r>
            <a:endParaRPr lang="en-US" sz="7200" b="1">
              <a:solidFill>
                <a:schemeClr val="bg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87450" y="333375"/>
            <a:ext cx="63373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 rtl="0">
              <a:defRPr/>
            </a:pPr>
            <a:r>
              <a:rPr lang="he-IL" sz="3200" b="1" dirty="0">
                <a:solidFill>
                  <a:schemeClr val="bg2"/>
                </a:solidFill>
                <a:latin typeface="Times New Roman" pitchFamily="18" charset="0"/>
                <a:cs typeface="Arial" pitchFamily="34" charset="0"/>
              </a:rPr>
              <a:t>ההוצאה הציבורית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e-IL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2012 </a:t>
            </a:r>
            <a:r>
              <a:rPr lang="he-IL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–1980, אחוזי תוצר)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9963" name="Text Box 4"/>
          <p:cNvSpPr txBox="1">
            <a:spLocks noChangeArrowheads="1"/>
          </p:cNvSpPr>
          <p:nvPr/>
        </p:nvSpPr>
        <p:spPr bwMode="auto">
          <a:xfrm>
            <a:off x="34925" y="1125538"/>
            <a:ext cx="539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39964" name="Slide Number Placeholder 7"/>
          <p:cNvSpPr txBox="1">
            <a:spLocks noGrp="1"/>
          </p:cNvSpPr>
          <p:nvPr/>
        </p:nvSpPr>
        <p:spPr bwMode="auto">
          <a:xfrm>
            <a:off x="-1738313" y="6448425"/>
            <a:ext cx="2133601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fld id="{F56AA656-B861-494D-BE22-448292CC4489}" type="slidenum">
              <a:rPr lang="he-IL" sz="1200">
                <a:solidFill>
                  <a:srgbClr val="898989"/>
                </a:solidFill>
                <a:latin typeface="David" pitchFamily="2" charset="-79"/>
                <a:cs typeface="David" pitchFamily="2" charset="-79"/>
              </a:rPr>
              <a:pPr rtl="0"/>
              <a:t>12</a:t>
            </a:fld>
            <a:endParaRPr lang="en-US" sz="1200">
              <a:solidFill>
                <a:srgbClr val="898989"/>
              </a:solidFill>
              <a:latin typeface="David" pitchFamily="2" charset="-79"/>
              <a:ea typeface="Arial Unicode MS"/>
              <a:cs typeface="Arial Unicode MS"/>
            </a:endParaRPr>
          </a:p>
        </p:txBody>
      </p:sp>
      <p:sp>
        <p:nvSpPr>
          <p:cNvPr id="39965" name="Text Box 3"/>
          <p:cNvSpPr txBox="1">
            <a:spLocks noChangeArrowheads="1"/>
          </p:cNvSpPr>
          <p:nvPr/>
        </p:nvSpPr>
        <p:spPr bwMode="auto">
          <a:xfrm>
            <a:off x="1546225" y="6523038"/>
            <a:ext cx="7489825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e-IL" sz="1400">
                <a:latin typeface="Arial Unicode MS"/>
                <a:cs typeface="David" pitchFamily="2" charset="-79"/>
              </a:rPr>
              <a:t>מקור:  הלשכה המרכזית לסטטיסטיקה ועיבודי בנק ישראל. </a:t>
            </a:r>
            <a:endParaRPr lang="en-US" sz="1400">
              <a:latin typeface="David" pitchFamily="2" charset="-79"/>
              <a:cs typeface="David" pitchFamily="2" charset="-79"/>
            </a:endParaRPr>
          </a:p>
        </p:txBody>
      </p:sp>
      <p:graphicFrame>
        <p:nvGraphicFramePr>
          <p:cNvPr id="39961" name="Object 25"/>
          <p:cNvGraphicFramePr>
            <a:graphicFrameLocks noChangeAspect="1"/>
          </p:cNvGraphicFramePr>
          <p:nvPr/>
        </p:nvGraphicFramePr>
        <p:xfrm>
          <a:off x="250825" y="1412875"/>
          <a:ext cx="8785225" cy="4981575"/>
        </p:xfrm>
        <a:graphic>
          <a:graphicData uri="http://schemas.openxmlformats.org/presentationml/2006/ole">
            <p:oleObj spid="_x0000_s39961" name="Chart" r:id="rId3" imgW="8305943" imgH="4981651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87450" y="333375"/>
            <a:ext cx="63373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 rtl="0">
              <a:defRPr/>
            </a:pPr>
            <a:r>
              <a:rPr lang="he-IL" sz="3200" b="1" dirty="0">
                <a:solidFill>
                  <a:schemeClr val="bg2"/>
                </a:solidFill>
                <a:latin typeface="Times New Roman" pitchFamily="18" charset="0"/>
                <a:cs typeface="Arial" pitchFamily="34" charset="0"/>
              </a:rPr>
              <a:t>הצריכה הציבורית ביטחונית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1950-2012)</a:t>
            </a:r>
            <a:r>
              <a:rPr lang="he-IL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אחוזי תוצר)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87" name="Text Box 4"/>
          <p:cNvSpPr txBox="1">
            <a:spLocks noChangeArrowheads="1"/>
          </p:cNvSpPr>
          <p:nvPr/>
        </p:nvSpPr>
        <p:spPr bwMode="auto">
          <a:xfrm>
            <a:off x="34925" y="1146175"/>
            <a:ext cx="53975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3188" name="Slide Number Placeholder 7"/>
          <p:cNvSpPr txBox="1">
            <a:spLocks noGrp="1"/>
          </p:cNvSpPr>
          <p:nvPr/>
        </p:nvSpPr>
        <p:spPr bwMode="auto">
          <a:xfrm>
            <a:off x="-1692275" y="64484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fld id="{625FC45F-0F8A-4CD3-AEDC-843430E61CC9}" type="slidenum">
              <a:rPr lang="he-IL" sz="1200">
                <a:solidFill>
                  <a:srgbClr val="898989"/>
                </a:solidFill>
                <a:latin typeface="David" pitchFamily="2" charset="-79"/>
                <a:cs typeface="David" pitchFamily="2" charset="-79"/>
              </a:rPr>
              <a:pPr rtl="0"/>
              <a:t>13</a:t>
            </a:fld>
            <a:endParaRPr lang="en-US" sz="1200">
              <a:solidFill>
                <a:srgbClr val="898989"/>
              </a:solidFill>
              <a:latin typeface="David" pitchFamily="2" charset="-79"/>
              <a:ea typeface="Arial Unicode MS"/>
              <a:cs typeface="Arial Unicode MS"/>
            </a:endParaRPr>
          </a:p>
        </p:txBody>
      </p:sp>
      <p:sp>
        <p:nvSpPr>
          <p:cNvPr id="3189" name="Text Box 3"/>
          <p:cNvSpPr txBox="1">
            <a:spLocks noChangeArrowheads="1"/>
          </p:cNvSpPr>
          <p:nvPr/>
        </p:nvSpPr>
        <p:spPr bwMode="auto">
          <a:xfrm>
            <a:off x="1546225" y="6523038"/>
            <a:ext cx="7489825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e-IL" sz="1400">
                <a:latin typeface="Arial Unicode MS"/>
                <a:cs typeface="David" pitchFamily="2" charset="-79"/>
              </a:rPr>
              <a:t>מקור:  הלשכה המרכזית לסטטיסטיקה ועיבודי בנק ישראל. </a:t>
            </a:r>
            <a:endParaRPr lang="en-US" sz="1400">
              <a:latin typeface="David" pitchFamily="2" charset="-79"/>
              <a:cs typeface="David" pitchFamily="2" charset="-79"/>
            </a:endParaRPr>
          </a:p>
        </p:txBody>
      </p:sp>
      <p:graphicFrame>
        <p:nvGraphicFramePr>
          <p:cNvPr id="3185" name="Object 113"/>
          <p:cNvGraphicFramePr>
            <a:graphicFrameLocks noChangeAspect="1"/>
          </p:cNvGraphicFramePr>
          <p:nvPr/>
        </p:nvGraphicFramePr>
        <p:xfrm>
          <a:off x="107950" y="1311275"/>
          <a:ext cx="8864600" cy="5170488"/>
        </p:xfrm>
        <a:graphic>
          <a:graphicData uri="http://schemas.openxmlformats.org/presentationml/2006/ole">
            <p:oleObj spid="_x0000_s3185" name="Chart" r:id="rId3" imgW="8220123" imgH="4867453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330325" y="333375"/>
            <a:ext cx="63373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he-IL" sz="3200" b="1" dirty="0">
                <a:solidFill>
                  <a:schemeClr val="bg2"/>
                </a:solidFill>
                <a:latin typeface="Times New Roman" pitchFamily="18" charset="0"/>
              </a:rPr>
              <a:t>הוצאות הביטחון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he-IL" sz="2400" b="1" dirty="0">
                <a:solidFill>
                  <a:schemeClr val="bg2"/>
                </a:solidFill>
              </a:rPr>
              <a:t>(</a:t>
            </a:r>
            <a:r>
              <a:rPr lang="en-US" sz="2400" b="1" dirty="0">
                <a:solidFill>
                  <a:schemeClr val="bg2"/>
                </a:solidFill>
              </a:rPr>
              <a:t>1995-2012</a:t>
            </a:r>
            <a:r>
              <a:rPr lang="he-IL" sz="2400" b="1" dirty="0">
                <a:solidFill>
                  <a:schemeClr val="bg2"/>
                </a:solidFill>
              </a:rPr>
              <a:t>, מחירי שנת 2005)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98" name="Slide Number Placeholder 7"/>
          <p:cNvSpPr txBox="1">
            <a:spLocks noGrp="1"/>
          </p:cNvSpPr>
          <p:nvPr/>
        </p:nvSpPr>
        <p:spPr bwMode="auto">
          <a:xfrm>
            <a:off x="-1738313" y="6448425"/>
            <a:ext cx="2133601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fld id="{195AC7BB-0D0B-4C4C-8D00-B8984A3DC8F9}" type="slidenum">
              <a:rPr lang="he-IL" sz="1200">
                <a:solidFill>
                  <a:srgbClr val="898989"/>
                </a:solidFill>
                <a:latin typeface="David" pitchFamily="2" charset="-79"/>
                <a:cs typeface="David" pitchFamily="2" charset="-79"/>
              </a:rPr>
              <a:pPr rtl="0"/>
              <a:t>14</a:t>
            </a:fld>
            <a:endParaRPr lang="en-US" sz="1200">
              <a:solidFill>
                <a:srgbClr val="898989"/>
              </a:solidFill>
              <a:latin typeface="David" pitchFamily="2" charset="-79"/>
              <a:ea typeface="Arial Unicode MS"/>
              <a:cs typeface="Arial Unicode MS"/>
            </a:endParaRPr>
          </a:p>
        </p:txBody>
      </p:sp>
      <p:sp>
        <p:nvSpPr>
          <p:cNvPr id="36899" name="Text Box 3"/>
          <p:cNvSpPr txBox="1">
            <a:spLocks noChangeArrowheads="1"/>
          </p:cNvSpPr>
          <p:nvPr/>
        </p:nvSpPr>
        <p:spPr bwMode="auto">
          <a:xfrm>
            <a:off x="1546225" y="6264275"/>
            <a:ext cx="74898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he-IL" sz="1400">
              <a:latin typeface="Arial Unicode MS"/>
              <a:cs typeface="David" pitchFamily="2" charset="-79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e-IL" sz="1400">
                <a:latin typeface="Arial Unicode MS"/>
                <a:cs typeface="David" pitchFamily="2" charset="-79"/>
              </a:rPr>
              <a:t>מקור:  הלשכה המרכזית לסטטיסטיקה. </a:t>
            </a:r>
            <a:endParaRPr lang="en-US" sz="1400">
              <a:latin typeface="David" pitchFamily="2" charset="-79"/>
              <a:cs typeface="David" pitchFamily="2" charset="-79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>
              <a:latin typeface="Arial Unicode MS"/>
              <a:cs typeface="David" pitchFamily="2" charset="-79"/>
            </a:endParaRPr>
          </a:p>
        </p:txBody>
      </p:sp>
      <p:graphicFrame>
        <p:nvGraphicFramePr>
          <p:cNvPr id="36896" name="Object 32"/>
          <p:cNvGraphicFramePr>
            <a:graphicFrameLocks noChangeAspect="1"/>
          </p:cNvGraphicFramePr>
          <p:nvPr/>
        </p:nvGraphicFramePr>
        <p:xfrm>
          <a:off x="179388" y="1557338"/>
          <a:ext cx="8785225" cy="4679950"/>
        </p:xfrm>
        <a:graphic>
          <a:graphicData uri="http://schemas.openxmlformats.org/presentationml/2006/ole">
            <p:oleObj spid="_x0000_s36896" name="Chart" r:id="rId3" imgW="8724924" imgH="4476902" progId="MSGraph.Chart.8">
              <p:embed followColorScheme="full"/>
            </p:oleObj>
          </a:graphicData>
        </a:graphic>
      </p:graphicFrame>
      <p:sp>
        <p:nvSpPr>
          <p:cNvPr id="36900" name="Text Box 4"/>
          <p:cNvSpPr txBox="1">
            <a:spLocks noChangeArrowheads="1"/>
          </p:cNvSpPr>
          <p:nvPr/>
        </p:nvSpPr>
        <p:spPr bwMode="auto">
          <a:xfrm>
            <a:off x="-541338" y="1290638"/>
            <a:ext cx="15113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1600">
                <a:latin typeface="Times New Roman" pitchFamily="18" charset="0"/>
                <a:cs typeface="Times New Roman" pitchFamily="18" charset="0"/>
              </a:rPr>
              <a:t>מיליוני ש"ח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BOI_BLUE"/>
          <p:cNvPicPr>
            <a:picLocks noChangeAspect="1" noChangeArrowheads="1"/>
          </p:cNvPicPr>
          <p:nvPr/>
        </p:nvPicPr>
        <p:blipFill>
          <a:blip r:embed="rId2">
            <a:lum bright="96000" contrast="-24000"/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1331913" y="2565400"/>
            <a:ext cx="63357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8800" b="1">
                <a:solidFill>
                  <a:schemeClr val="bg2"/>
                </a:solidFill>
                <a:latin typeface="Tahoma" pitchFamily="34" charset="0"/>
              </a:rPr>
              <a:t>תודה</a:t>
            </a:r>
            <a:endParaRPr lang="en-US" sz="8800" b="1">
              <a:solidFill>
                <a:schemeClr val="bg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smtClean="0">
                <a:solidFill>
                  <a:schemeClr val="bg2"/>
                </a:solidFill>
              </a:rPr>
              <a:t>נושאים</a:t>
            </a:r>
            <a:endParaRPr lang="en-US" b="1" smtClean="0">
              <a:solidFill>
                <a:schemeClr val="bg2"/>
              </a:solidFill>
            </a:endParaRP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sz="3600" b="1" smtClean="0">
                <a:solidFill>
                  <a:schemeClr val="bg2"/>
                </a:solidFill>
              </a:rPr>
              <a:t>התפתחויות במשק הישראלי והגלובלי</a:t>
            </a:r>
          </a:p>
          <a:p>
            <a:pPr eaLnBrk="1" hangingPunct="1"/>
            <a:endParaRPr lang="he-IL" sz="3600" b="1" smtClean="0">
              <a:solidFill>
                <a:schemeClr val="bg2"/>
              </a:solidFill>
            </a:endParaRPr>
          </a:p>
          <a:p>
            <a:pPr eaLnBrk="1" hangingPunct="1"/>
            <a:r>
              <a:rPr lang="he-IL" sz="3600" b="1" smtClean="0">
                <a:solidFill>
                  <a:schemeClr val="bg2"/>
                </a:solidFill>
              </a:rPr>
              <a:t>תקציב הביטחון</a:t>
            </a:r>
          </a:p>
          <a:p>
            <a:pPr eaLnBrk="1" hangingPunct="1"/>
            <a:endParaRPr lang="he-IL" b="1" smtClean="0"/>
          </a:p>
        </p:txBody>
      </p:sp>
      <p:sp>
        <p:nvSpPr>
          <p:cNvPr id="81923" name="Slide Number Placeholder 7"/>
          <p:cNvSpPr txBox="1">
            <a:spLocks noGrp="1"/>
          </p:cNvSpPr>
          <p:nvPr/>
        </p:nvSpPr>
        <p:spPr bwMode="auto">
          <a:xfrm>
            <a:off x="-1692275" y="64484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fld id="{AE30BC3F-627F-4C4D-A724-AF8CC87CE743}" type="slidenum">
              <a:rPr lang="he-IL" sz="1200">
                <a:solidFill>
                  <a:srgbClr val="898989"/>
                </a:solidFill>
                <a:latin typeface="David" pitchFamily="2" charset="-79"/>
                <a:cs typeface="David" pitchFamily="2" charset="-79"/>
              </a:rPr>
              <a:pPr rtl="0"/>
              <a:t>2</a:t>
            </a:fld>
            <a:endParaRPr lang="en-US" sz="1200">
              <a:solidFill>
                <a:srgbClr val="898989"/>
              </a:solidFill>
              <a:latin typeface="David" pitchFamily="2" charset="-79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28613"/>
            <a:ext cx="8229600" cy="1371600"/>
          </a:xfrm>
        </p:spPr>
        <p:txBody>
          <a:bodyPr/>
          <a:lstStyle/>
          <a:p>
            <a:pPr algn="ctr"/>
            <a:r>
              <a:rPr lang="he-IL" sz="3200" b="1" smtClean="0">
                <a:solidFill>
                  <a:schemeClr val="bg2"/>
                </a:solidFill>
              </a:rPr>
              <a:t>תחזית הצמיחה של קרן המטבע הבינלאומית</a:t>
            </a:r>
            <a:r>
              <a:rPr lang="he-IL" sz="2800" b="1" smtClean="0">
                <a:solidFill>
                  <a:schemeClr val="bg2"/>
                </a:solidFill>
              </a:rPr>
              <a:t/>
            </a:r>
            <a:br>
              <a:rPr lang="he-IL" sz="2800" b="1" smtClean="0">
                <a:solidFill>
                  <a:schemeClr val="bg2"/>
                </a:solidFill>
              </a:rPr>
            </a:br>
            <a:r>
              <a:rPr lang="en-US" sz="2400" b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(2010-2014F)</a:t>
            </a:r>
          </a:p>
        </p:txBody>
      </p:sp>
      <p:sp>
        <p:nvSpPr>
          <p:cNvPr id="9313" name="Text Box 3"/>
          <p:cNvSpPr txBox="1">
            <a:spLocks noChangeArrowheads="1"/>
          </p:cNvSpPr>
          <p:nvPr/>
        </p:nvSpPr>
        <p:spPr bwMode="auto">
          <a:xfrm>
            <a:off x="468313" y="6616700"/>
            <a:ext cx="86756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e-IL" sz="1400">
                <a:latin typeface="David" pitchFamily="2" charset="-79"/>
                <a:cs typeface="David" pitchFamily="2" charset="-79"/>
              </a:rPr>
              <a:t>מקור: קרן המטבע הבינלאומית - </a:t>
            </a:r>
            <a:r>
              <a:rPr lang="en-US" sz="1400">
                <a:latin typeface="David" pitchFamily="2" charset="-79"/>
                <a:cs typeface="David" pitchFamily="2" charset="-79"/>
              </a:rPr>
              <a:t>World Economic Outlook 04/2013</a:t>
            </a:r>
          </a:p>
        </p:txBody>
      </p:sp>
      <p:sp>
        <p:nvSpPr>
          <p:cNvPr id="9314" name="Text Box 4"/>
          <p:cNvSpPr txBox="1">
            <a:spLocks noChangeArrowheads="1"/>
          </p:cNvSpPr>
          <p:nvPr/>
        </p:nvSpPr>
        <p:spPr bwMode="auto">
          <a:xfrm>
            <a:off x="252413" y="1190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David" pitchFamily="2" charset="-79"/>
                <a:cs typeface="David" pitchFamily="2" charset="-79"/>
              </a:rPr>
              <a:t>%</a:t>
            </a:r>
          </a:p>
        </p:txBody>
      </p:sp>
      <p:graphicFrame>
        <p:nvGraphicFramePr>
          <p:cNvPr id="9311" name="Object 95"/>
          <p:cNvGraphicFramePr>
            <a:graphicFrameLocks noGrp="1" noChangeAspect="1"/>
          </p:cNvGraphicFramePr>
          <p:nvPr/>
        </p:nvGraphicFramePr>
        <p:xfrm>
          <a:off x="252413" y="1485900"/>
          <a:ext cx="8408987" cy="4856163"/>
        </p:xfrm>
        <a:graphic>
          <a:graphicData uri="http://schemas.openxmlformats.org/presentationml/2006/ole">
            <p:oleObj spid="_x0000_s9311" name="Chart" r:id="rId4" imgW="11696652" imgH="6762902" progId="MSGraph.Chart.8">
              <p:embed followColorScheme="full"/>
            </p:oleObj>
          </a:graphicData>
        </a:graphic>
      </p:graphicFrame>
      <p:sp>
        <p:nvSpPr>
          <p:cNvPr id="9315" name="Slide Number Placeholder 7"/>
          <p:cNvSpPr txBox="1">
            <a:spLocks noGrp="1"/>
          </p:cNvSpPr>
          <p:nvPr/>
        </p:nvSpPr>
        <p:spPr bwMode="auto">
          <a:xfrm>
            <a:off x="-1692275" y="64484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fld id="{B45CD322-EB96-4040-96D3-03107E97680C}" type="slidenum">
              <a:rPr lang="he-IL" sz="1200">
                <a:solidFill>
                  <a:srgbClr val="898989"/>
                </a:solidFill>
                <a:latin typeface="David" pitchFamily="2" charset="-79"/>
                <a:cs typeface="David" pitchFamily="2" charset="-79"/>
              </a:rPr>
              <a:pPr rtl="0"/>
              <a:t>3</a:t>
            </a:fld>
            <a:endParaRPr lang="en-US" sz="1200">
              <a:solidFill>
                <a:srgbClr val="898989"/>
              </a:solidFill>
              <a:latin typeface="David" pitchFamily="2" charset="-79"/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6" name="Text Box 2"/>
          <p:cNvSpPr txBox="1">
            <a:spLocks noChangeArrowheads="1"/>
          </p:cNvSpPr>
          <p:nvPr/>
        </p:nvSpPr>
        <p:spPr bwMode="auto">
          <a:xfrm>
            <a:off x="-138113" y="1436688"/>
            <a:ext cx="53340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ea typeface="Arial Unicode MS"/>
                <a:cs typeface="Arial Unicode MS"/>
              </a:rPr>
              <a:t>%</a:t>
            </a:r>
          </a:p>
        </p:txBody>
      </p:sp>
      <p:sp>
        <p:nvSpPr>
          <p:cNvPr id="10337" name="Rectangle 3"/>
          <p:cNvSpPr>
            <a:spLocks noChangeArrowheads="1"/>
          </p:cNvSpPr>
          <p:nvPr/>
        </p:nvSpPr>
        <p:spPr bwMode="auto">
          <a:xfrm>
            <a:off x="539750" y="346075"/>
            <a:ext cx="82089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e-IL" sz="3200" b="1">
                <a:solidFill>
                  <a:schemeClr val="bg2"/>
                </a:solidFill>
                <a:latin typeface="Times New Roman" pitchFamily="18" charset="0"/>
              </a:rPr>
              <a:t>ישראל: שיעורי הצמיחה של התוצר המקומי</a:t>
            </a:r>
          </a:p>
          <a:p>
            <a:pPr algn="ctr">
              <a:lnSpc>
                <a:spcPct val="80000"/>
              </a:lnSpc>
            </a:pPr>
            <a:r>
              <a:rPr lang="en-US" sz="2400" b="1">
                <a:solidFill>
                  <a:schemeClr val="bg2"/>
                </a:solidFill>
                <a:latin typeface="Times New Roman" pitchFamily="18" charset="0"/>
              </a:rPr>
              <a:t>(2000 – 2013*)</a:t>
            </a:r>
          </a:p>
        </p:txBody>
      </p:sp>
      <p:sp>
        <p:nvSpPr>
          <p:cNvPr id="10338" name="Text Box 4"/>
          <p:cNvSpPr txBox="1">
            <a:spLocks noChangeArrowheads="1"/>
          </p:cNvSpPr>
          <p:nvPr/>
        </p:nvSpPr>
        <p:spPr bwMode="auto">
          <a:xfrm>
            <a:off x="1908175" y="6092825"/>
            <a:ext cx="71643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1400">
                <a:latin typeface="Arial Unicode MS"/>
                <a:cs typeface="David" pitchFamily="2" charset="-79"/>
              </a:rPr>
              <a:t>* לפי אומדן הלשכה המרכזית לסטטיסטיקה לתוצר של 2012  </a:t>
            </a:r>
          </a:p>
          <a:p>
            <a:r>
              <a:rPr lang="he-IL" sz="1400">
                <a:latin typeface="Arial Unicode MS"/>
                <a:cs typeface="David" pitchFamily="2" charset="-79"/>
              </a:rPr>
              <a:t>** כולל הפקת הגז מקידוח תמר. ללא הפקת הגז, התחזית לצמיחת התוצר הינה 2.8%.</a:t>
            </a:r>
          </a:p>
          <a:p>
            <a:r>
              <a:rPr lang="he-IL" sz="1400">
                <a:latin typeface="Arial Unicode MS"/>
                <a:cs typeface="David" pitchFamily="2" charset="-79"/>
              </a:rPr>
              <a:t>מקור: בנק ישראל</a:t>
            </a:r>
            <a:endParaRPr lang="en-US" sz="1400">
              <a:latin typeface="Arial Unicode MS"/>
              <a:cs typeface="David" pitchFamily="2" charset="-79"/>
            </a:endParaRPr>
          </a:p>
        </p:txBody>
      </p:sp>
      <p:graphicFrame>
        <p:nvGraphicFramePr>
          <p:cNvPr id="10335" name="Object 95"/>
          <p:cNvGraphicFramePr>
            <a:graphicFrameLocks noChangeAspect="1"/>
          </p:cNvGraphicFramePr>
          <p:nvPr/>
        </p:nvGraphicFramePr>
        <p:xfrm>
          <a:off x="0" y="1628775"/>
          <a:ext cx="9144000" cy="4392613"/>
        </p:xfrm>
        <a:graphic>
          <a:graphicData uri="http://schemas.openxmlformats.org/presentationml/2006/ole">
            <p:oleObj spid="_x0000_s10335" name="Chart" r:id="rId4" imgW="9105852" imgH="5038547" progId="MSGraph.Chart.8">
              <p:embed followColorScheme="full"/>
            </p:oleObj>
          </a:graphicData>
        </a:graphic>
      </p:graphicFrame>
      <p:sp>
        <p:nvSpPr>
          <p:cNvPr id="10339" name="Slide Number Placeholder 7"/>
          <p:cNvSpPr txBox="1">
            <a:spLocks noGrp="1"/>
          </p:cNvSpPr>
          <p:nvPr/>
        </p:nvSpPr>
        <p:spPr bwMode="auto">
          <a:xfrm>
            <a:off x="-1692275" y="6381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fld id="{CD465F9E-0959-4AAC-81F4-C2A632607140}" type="slidenum">
              <a:rPr lang="he-IL" sz="1200">
                <a:solidFill>
                  <a:srgbClr val="898989"/>
                </a:solidFill>
                <a:latin typeface="David" pitchFamily="2" charset="-79"/>
                <a:cs typeface="David" pitchFamily="2" charset="-79"/>
              </a:rPr>
              <a:pPr rtl="0"/>
              <a:t>4</a:t>
            </a:fld>
            <a:endParaRPr lang="en-US" sz="1200">
              <a:solidFill>
                <a:srgbClr val="898989"/>
              </a:solidFill>
              <a:latin typeface="David" pitchFamily="2" charset="-79"/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34855" name="Line 8"/>
          <p:cNvSpPr>
            <a:spLocks noChangeShapeType="1"/>
          </p:cNvSpPr>
          <p:nvPr/>
        </p:nvSpPr>
        <p:spPr bwMode="auto">
          <a:xfrm>
            <a:off x="4211638" y="56610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34856" name="Line 9"/>
          <p:cNvSpPr>
            <a:spLocks noChangeShapeType="1"/>
          </p:cNvSpPr>
          <p:nvPr/>
        </p:nvSpPr>
        <p:spPr bwMode="auto">
          <a:xfrm>
            <a:off x="3708400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graphicFrame>
        <p:nvGraphicFramePr>
          <p:cNvPr id="34853" name="Object 37"/>
          <p:cNvGraphicFramePr>
            <a:graphicFrameLocks noChangeAspect="1"/>
          </p:cNvGraphicFramePr>
          <p:nvPr/>
        </p:nvGraphicFramePr>
        <p:xfrm>
          <a:off x="179388" y="1268413"/>
          <a:ext cx="8713787" cy="4870450"/>
        </p:xfrm>
        <a:graphic>
          <a:graphicData uri="http://schemas.openxmlformats.org/presentationml/2006/ole">
            <p:oleObj spid="_x0000_s34853" name="Chart" r:id="rId4" imgW="8696182" imgH="4476902" progId="MSGraph.Chart.8">
              <p:embed followColorScheme="full"/>
            </p:oleObj>
          </a:graphicData>
        </a:graphic>
      </p:graphicFrame>
      <p:sp>
        <p:nvSpPr>
          <p:cNvPr id="34857" name="Text Box 2"/>
          <p:cNvSpPr txBox="1">
            <a:spLocks noChangeArrowheads="1"/>
          </p:cNvSpPr>
          <p:nvPr/>
        </p:nvSpPr>
        <p:spPr bwMode="auto">
          <a:xfrm>
            <a:off x="34925" y="11255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%</a:t>
            </a:r>
          </a:p>
        </p:txBody>
      </p:sp>
      <p:sp>
        <p:nvSpPr>
          <p:cNvPr id="8200" name="Rectangle 3"/>
          <p:cNvSpPr txBox="1">
            <a:spLocks noChangeArrowheads="1"/>
          </p:cNvSpPr>
          <p:nvPr/>
        </p:nvSpPr>
        <p:spPr bwMode="auto">
          <a:xfrm>
            <a:off x="468313" y="647700"/>
            <a:ext cx="82089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David" pitchFamily="2" charset="-79"/>
                <a:cs typeface="David" pitchFamily="2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avid" pitchFamily="2" charset="-79"/>
                <a:cs typeface="David" pitchFamily="2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avid" pitchFamily="2" charset="-79"/>
                <a:cs typeface="David" pitchFamily="2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avid" pitchFamily="2" charset="-79"/>
                <a:cs typeface="David" pitchFamily="2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avid" pitchFamily="2" charset="-79"/>
                <a:cs typeface="David" pitchFamily="2" charset="-79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vid" pitchFamily="2" charset="-79"/>
                <a:cs typeface="David" pitchFamily="2" charset="-79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vid" pitchFamily="2" charset="-79"/>
                <a:cs typeface="David" pitchFamily="2" charset="-79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vid" pitchFamily="2" charset="-79"/>
                <a:cs typeface="David" pitchFamily="2" charset="-79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vid" pitchFamily="2" charset="-79"/>
                <a:cs typeface="David" pitchFamily="2" charset="-79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he-IL" sz="3200" b="1" dirty="0">
                <a:solidFill>
                  <a:schemeClr val="bg2"/>
                </a:solidFill>
                <a:latin typeface="Arial" pitchFamily="34" charset="0"/>
                <a:cs typeface="+mj-cs"/>
              </a:rPr>
              <a:t> שיעור האבטלה בישראל ובעולם</a:t>
            </a:r>
            <a:br>
              <a:rPr lang="he-IL" sz="3200" b="1" dirty="0">
                <a:solidFill>
                  <a:schemeClr val="bg2"/>
                </a:solidFill>
                <a:latin typeface="Arial" pitchFamily="34" charset="0"/>
                <a:cs typeface="+mj-cs"/>
              </a:rPr>
            </a:br>
            <a:r>
              <a:rPr lang="he-IL" sz="2400" b="1" dirty="0">
                <a:solidFill>
                  <a:schemeClr val="bg2"/>
                </a:solidFill>
                <a:latin typeface="Arial" pitchFamily="34" charset="0"/>
                <a:cs typeface="+mj-cs"/>
              </a:rPr>
              <a:t>(ינואר 2013, גילאי 25-74)</a:t>
            </a:r>
            <a:endParaRPr lang="en-US" sz="2400" dirty="0">
              <a:solidFill>
                <a:schemeClr val="bg2"/>
              </a:solidFill>
              <a:latin typeface="Arial" pitchFamily="34" charset="0"/>
              <a:cs typeface="+mj-c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92463" y="5876925"/>
            <a:ext cx="59404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>
              <a:spcBef>
                <a:spcPts val="0"/>
              </a:spcBef>
              <a:defRPr/>
            </a:pPr>
            <a:r>
              <a:rPr lang="he-IL" sz="1400" dirty="0" smtClean="0">
                <a:latin typeface="+mn-lt"/>
                <a:cs typeface="+mj-cs"/>
              </a:rPr>
              <a:t>* דצמבר 2012.</a:t>
            </a:r>
            <a:endParaRPr lang="en-US" sz="1400" dirty="0" smtClean="0">
              <a:latin typeface="+mn-lt"/>
              <a:cs typeface="+mj-cs"/>
            </a:endParaRPr>
          </a:p>
          <a:p>
            <a:pPr rtl="0" eaLnBrk="1" hangingPunct="1">
              <a:spcBef>
                <a:spcPts val="0"/>
              </a:spcBef>
              <a:defRPr/>
            </a:pPr>
            <a:r>
              <a:rPr lang="he-IL" sz="1400" dirty="0" smtClean="0">
                <a:latin typeface="+mn-lt"/>
                <a:cs typeface="+mj-cs"/>
              </a:rPr>
              <a:t> ינואר 2013.</a:t>
            </a:r>
            <a:r>
              <a:rPr lang="en-US" sz="1400" dirty="0" smtClean="0">
                <a:latin typeface="+mn-lt"/>
                <a:cs typeface="+mj-cs"/>
              </a:rPr>
              <a:t>** </a:t>
            </a:r>
            <a:endParaRPr lang="he-IL" sz="1400" dirty="0" smtClean="0">
              <a:latin typeface="+mn-lt"/>
              <a:cs typeface="+mj-cs"/>
            </a:endParaRPr>
          </a:p>
          <a:p>
            <a:pPr rtl="0" eaLnBrk="1" hangingPunct="1">
              <a:spcBef>
                <a:spcPts val="0"/>
              </a:spcBef>
              <a:defRPr/>
            </a:pPr>
            <a:r>
              <a:rPr lang="he-IL" sz="1400" dirty="0" smtClean="0">
                <a:latin typeface="+mn-lt"/>
                <a:cs typeface="+mj-cs"/>
              </a:rPr>
              <a:t>*** נתוני ישראל מתייחסים לגילאי 25-64, פברואר 2013.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he-IL" sz="1400" dirty="0" smtClean="0">
                <a:latin typeface="+mn-lt"/>
                <a:cs typeface="+mj-cs"/>
              </a:rPr>
              <a:t>מקור: בנק ישראל </a:t>
            </a:r>
            <a:r>
              <a:rPr lang="he-IL" sz="1400" dirty="0" err="1" smtClean="0">
                <a:latin typeface="+mn-lt"/>
                <a:cs typeface="+mj-cs"/>
              </a:rPr>
              <a:t>וה</a:t>
            </a:r>
            <a:r>
              <a:rPr lang="he-IL" sz="1400" dirty="0" smtClean="0">
                <a:latin typeface="+mn-lt"/>
                <a:cs typeface="+mj-cs"/>
              </a:rPr>
              <a:t> - </a:t>
            </a:r>
            <a:r>
              <a:rPr lang="en-US" sz="1400" dirty="0">
                <a:latin typeface="+mn-lt"/>
                <a:cs typeface="+mj-cs"/>
              </a:rPr>
              <a:t>Eurostat</a:t>
            </a:r>
            <a:r>
              <a:rPr lang="he-IL" sz="1400" dirty="0" smtClean="0">
                <a:latin typeface="+mn-lt"/>
                <a:cs typeface="+mj-cs"/>
              </a:rPr>
              <a:t> 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34860" name="Slide Number Placeholder 7"/>
          <p:cNvSpPr txBox="1">
            <a:spLocks noGrp="1"/>
          </p:cNvSpPr>
          <p:nvPr/>
        </p:nvSpPr>
        <p:spPr bwMode="auto">
          <a:xfrm>
            <a:off x="-1692275" y="64484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fld id="{6127B316-2477-4378-8B6B-DDAD510761B8}" type="slidenum">
              <a:rPr lang="he-IL" sz="1200">
                <a:solidFill>
                  <a:srgbClr val="898989"/>
                </a:solidFill>
                <a:latin typeface="David" pitchFamily="2" charset="-79"/>
                <a:cs typeface="David" pitchFamily="2" charset="-79"/>
              </a:rPr>
              <a:pPr rtl="0"/>
              <a:t>5</a:t>
            </a:fld>
            <a:endParaRPr lang="en-US" sz="1200">
              <a:solidFill>
                <a:srgbClr val="898989"/>
              </a:solidFill>
              <a:latin typeface="David" pitchFamily="2" charset="-79"/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18" name="Object 186"/>
          <p:cNvGraphicFramePr>
            <a:graphicFrameLocks noChangeAspect="1"/>
          </p:cNvGraphicFramePr>
          <p:nvPr/>
        </p:nvGraphicFramePr>
        <p:xfrm>
          <a:off x="250825" y="3602038"/>
          <a:ext cx="8893175" cy="2706687"/>
        </p:xfrm>
        <a:graphic>
          <a:graphicData uri="http://schemas.openxmlformats.org/presentationml/2006/ole">
            <p:oleObj spid="_x0000_s18618" name="Chart" r:id="rId4" imgW="8981980" imgH="2857398" progId="MSGraph.Chart.8">
              <p:embed followColorScheme="full"/>
            </p:oleObj>
          </a:graphicData>
        </a:graphic>
      </p:graphicFrame>
      <p:graphicFrame>
        <p:nvGraphicFramePr>
          <p:cNvPr id="18619" name="Object 187"/>
          <p:cNvGraphicFramePr>
            <a:graphicFrameLocks noChangeAspect="1"/>
          </p:cNvGraphicFramePr>
          <p:nvPr/>
        </p:nvGraphicFramePr>
        <p:xfrm>
          <a:off x="236538" y="1196975"/>
          <a:ext cx="8713787" cy="2447925"/>
        </p:xfrm>
        <a:graphic>
          <a:graphicData uri="http://schemas.openxmlformats.org/presentationml/2006/ole">
            <p:oleObj spid="_x0000_s18619" name="Chart" r:id="rId5" imgW="10496383" imgH="2924048" progId="MSGraph.Chart.8">
              <p:embed followColorScheme="full"/>
            </p:oleObj>
          </a:graphicData>
        </a:graphic>
      </p:graphicFrame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9875"/>
            <a:ext cx="9144000" cy="1143000"/>
          </a:xfrm>
        </p:spPr>
        <p:txBody>
          <a:bodyPr/>
          <a:lstStyle/>
          <a:p>
            <a:pPr algn="ctr" rtl="0">
              <a:defRPr/>
            </a:pPr>
            <a:r>
              <a:rPr lang="he-IL" sz="3200" b="1" dirty="0" smtClean="0">
                <a:solidFill>
                  <a:schemeClr val="bg2"/>
                </a:solidFill>
              </a:rPr>
              <a:t>שער החליפין שקל דולר ושער החליפין הריאלי</a:t>
            </a:r>
            <a:r>
              <a:rPr lang="he-IL" sz="2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e-IL" sz="2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(01/1998-0</a:t>
            </a:r>
            <a:r>
              <a:rPr lang="he-IL" sz="2200" b="1" dirty="0" smtClean="0">
                <a:solidFill>
                  <a:schemeClr val="bg2"/>
                </a:solidFill>
              </a:rPr>
              <a:t>4</a:t>
            </a:r>
            <a:r>
              <a:rPr lang="en-US" sz="2200" b="1" dirty="0" smtClean="0">
                <a:solidFill>
                  <a:schemeClr val="bg2"/>
                </a:solidFill>
              </a:rPr>
              <a:t>/2013)</a:t>
            </a:r>
            <a:endParaRPr lang="he-IL" sz="2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21" name="Text Box 4"/>
          <p:cNvSpPr txBox="1">
            <a:spLocks noChangeArrowheads="1"/>
          </p:cNvSpPr>
          <p:nvPr/>
        </p:nvSpPr>
        <p:spPr bwMode="auto">
          <a:xfrm>
            <a:off x="71438" y="981075"/>
            <a:ext cx="684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e-IL" sz="1600" b="1">
                <a:latin typeface="Times New Roman" pitchFamily="18" charset="0"/>
                <a:ea typeface="Arial Unicode MS"/>
                <a:cs typeface="Arial Unicode MS"/>
              </a:rPr>
              <a:t>ש"ח</a:t>
            </a:r>
          </a:p>
        </p:txBody>
      </p:sp>
      <p:sp>
        <p:nvSpPr>
          <p:cNvPr id="18622" name="Text Box 5"/>
          <p:cNvSpPr txBox="1">
            <a:spLocks noChangeArrowheads="1"/>
          </p:cNvSpPr>
          <p:nvPr/>
        </p:nvSpPr>
        <p:spPr bwMode="auto">
          <a:xfrm>
            <a:off x="1763713" y="2349500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e-IL" sz="2000" b="1">
                <a:solidFill>
                  <a:srgbClr val="FF0000"/>
                </a:solidFill>
                <a:latin typeface="Times New Roman" pitchFamily="18" charset="0"/>
                <a:cs typeface="David" pitchFamily="2" charset="-79"/>
              </a:rPr>
              <a:t>התפתחות שער החליפין </a:t>
            </a:r>
          </a:p>
          <a:p>
            <a:pPr algn="ctr" eaLnBrk="0" hangingPunct="0"/>
            <a:r>
              <a:rPr lang="he-IL" sz="2000" b="1">
                <a:solidFill>
                  <a:srgbClr val="FF0000"/>
                </a:solidFill>
                <a:latin typeface="Times New Roman" pitchFamily="18" charset="0"/>
                <a:cs typeface="David" pitchFamily="2" charset="-79"/>
              </a:rPr>
              <a:t>(שקל-דולר)</a:t>
            </a:r>
          </a:p>
        </p:txBody>
      </p:sp>
      <p:sp>
        <p:nvSpPr>
          <p:cNvPr id="18623" name="Text Box 7"/>
          <p:cNvSpPr txBox="1">
            <a:spLocks noChangeArrowheads="1"/>
          </p:cNvSpPr>
          <p:nvPr/>
        </p:nvSpPr>
        <p:spPr bwMode="auto">
          <a:xfrm>
            <a:off x="-107950" y="3790950"/>
            <a:ext cx="43926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>
                <a:solidFill>
                  <a:srgbClr val="006600"/>
                </a:solidFill>
                <a:latin typeface="Arial Unicode MS"/>
                <a:cs typeface="David" pitchFamily="2" charset="-79"/>
              </a:rPr>
              <a:t>מדד לשע"ח הריאלי עפ"י </a:t>
            </a:r>
          </a:p>
          <a:p>
            <a:pPr algn="ctr">
              <a:spcBef>
                <a:spcPct val="50000"/>
              </a:spcBef>
            </a:pPr>
            <a:r>
              <a:rPr lang="he-IL" sz="2000" b="1">
                <a:solidFill>
                  <a:srgbClr val="006600"/>
                </a:solidFill>
                <a:latin typeface="Arial Unicode MS"/>
                <a:cs typeface="David" pitchFamily="2" charset="-79"/>
              </a:rPr>
              <a:t>שותפות סחר </a:t>
            </a:r>
            <a:r>
              <a:rPr lang="he-IL" sz="1600">
                <a:solidFill>
                  <a:srgbClr val="006600"/>
                </a:solidFill>
                <a:latin typeface="Arial Unicode MS"/>
                <a:cs typeface="David" pitchFamily="2" charset="-79"/>
              </a:rPr>
              <a:t>(100=01/1998)</a:t>
            </a:r>
            <a:endParaRPr lang="en-US" sz="1600">
              <a:solidFill>
                <a:srgbClr val="006600"/>
              </a:solidFill>
              <a:latin typeface="Arial Unicode MS"/>
              <a:cs typeface="David" pitchFamily="2" charset="-79"/>
            </a:endParaRPr>
          </a:p>
        </p:txBody>
      </p:sp>
      <p:sp>
        <p:nvSpPr>
          <p:cNvPr id="18624" name="Text Box 8"/>
          <p:cNvSpPr txBox="1">
            <a:spLocks noChangeArrowheads="1"/>
          </p:cNvSpPr>
          <p:nvPr/>
        </p:nvSpPr>
        <p:spPr bwMode="auto">
          <a:xfrm>
            <a:off x="0" y="6308725"/>
            <a:ext cx="9144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he-IL" sz="1400">
                <a:latin typeface="Arial Unicode MS"/>
                <a:cs typeface="David" pitchFamily="2" charset="-79"/>
              </a:rPr>
              <a:t>הנתונים המוצגים בגרף "מדד לשע"ח ריאלי ע"פ שותפות סחר" הינם חודשיים לעומת גרף שער הדולר שהינו יומי.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e-IL" sz="1400">
                <a:latin typeface="Arial Unicode MS"/>
                <a:cs typeface="David" pitchFamily="2" charset="-79"/>
              </a:rPr>
              <a:t>מקור:</a:t>
            </a:r>
            <a:r>
              <a:rPr lang="he-IL" sz="1400" b="1">
                <a:latin typeface="Arial Unicode MS"/>
                <a:cs typeface="David" pitchFamily="2" charset="-79"/>
              </a:rPr>
              <a:t> </a:t>
            </a:r>
            <a:r>
              <a:rPr lang="he-IL" sz="1400">
                <a:latin typeface="Arial Unicode MS"/>
                <a:cs typeface="David" pitchFamily="2" charset="-79"/>
              </a:rPr>
              <a:t>בנק ישראל ונתוני </a:t>
            </a:r>
            <a:r>
              <a:rPr lang="en-US" sz="1400">
                <a:latin typeface="Arial Unicode MS"/>
                <a:cs typeface="David" pitchFamily="2" charset="-79"/>
              </a:rPr>
              <a:t>IFS</a:t>
            </a:r>
            <a:r>
              <a:rPr lang="he-IL" sz="1400">
                <a:latin typeface="Arial Unicode MS"/>
                <a:cs typeface="David" pitchFamily="2" charset="-79"/>
              </a:rPr>
              <a:t>.</a:t>
            </a:r>
            <a:endParaRPr lang="en-US" sz="1400" b="1">
              <a:latin typeface="Arial Unicode MS"/>
              <a:cs typeface="David" pitchFamily="2" charset="-79"/>
            </a:endParaRPr>
          </a:p>
        </p:txBody>
      </p:sp>
      <p:sp>
        <p:nvSpPr>
          <p:cNvPr id="18625" name="Text Box 9"/>
          <p:cNvSpPr txBox="1">
            <a:spLocks noChangeArrowheads="1"/>
          </p:cNvSpPr>
          <p:nvPr/>
        </p:nvSpPr>
        <p:spPr bwMode="auto">
          <a:xfrm>
            <a:off x="3635375" y="5089525"/>
            <a:ext cx="43561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e-IL" sz="900" b="1">
                <a:latin typeface="Arial Unicode MS"/>
                <a:cs typeface="David" pitchFamily="2" charset="-79"/>
              </a:rPr>
              <a:t>עליית המדד משקפת פיחות.</a:t>
            </a:r>
            <a:endParaRPr lang="en-US" sz="900" b="1">
              <a:latin typeface="Arial Unicode MS"/>
              <a:cs typeface="David" pitchFamily="2" charset="-79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e-IL" sz="900" b="1">
                <a:latin typeface="Arial Unicode MS"/>
                <a:cs typeface="David" pitchFamily="2" charset="-79"/>
              </a:rPr>
              <a:t>הנתון עבור החודש האחרון הינו חישוב מבוסס על שערי החליפין ה-</a:t>
            </a:r>
            <a:r>
              <a:rPr lang="en-US" sz="900" b="1">
                <a:latin typeface="Arial Unicode MS"/>
                <a:cs typeface="David" pitchFamily="2" charset="-79"/>
              </a:rPr>
              <a:t>spot</a:t>
            </a:r>
            <a:r>
              <a:rPr lang="he-IL" sz="900" b="1">
                <a:latin typeface="Arial Unicode MS"/>
                <a:cs typeface="David" pitchFamily="2" charset="-79"/>
              </a:rPr>
              <a:t> הידועים של חצי-חודש, התחזית ל-</a:t>
            </a:r>
            <a:r>
              <a:rPr lang="en-US" sz="900" b="1">
                <a:latin typeface="Arial Unicode MS"/>
                <a:cs typeface="David" pitchFamily="2" charset="-79"/>
              </a:rPr>
              <a:t>CP</a:t>
            </a:r>
            <a:r>
              <a:rPr lang="he-IL" sz="900" b="1">
                <a:latin typeface="Arial Unicode MS"/>
                <a:cs typeface="David" pitchFamily="2" charset="-79"/>
              </a:rPr>
              <a:t> שלנו מהמודל החודשי ואקסטרפולציות של אינפלציה במדינות הסל (17 מדינות, </a:t>
            </a:r>
            <a:r>
              <a:rPr lang="en-US" sz="900" b="1">
                <a:latin typeface="Arial Unicode MS"/>
                <a:cs typeface="David" pitchFamily="2" charset="-79"/>
              </a:rPr>
              <a:t>EU</a:t>
            </a:r>
            <a:r>
              <a:rPr lang="he-IL" sz="900" b="1">
                <a:latin typeface="Arial Unicode MS"/>
                <a:cs typeface="David" pitchFamily="2" charset="-79"/>
              </a:rPr>
              <a:t> מפורט).</a:t>
            </a:r>
          </a:p>
        </p:txBody>
      </p:sp>
      <p:sp>
        <p:nvSpPr>
          <p:cNvPr id="18626" name="Text Box 10"/>
          <p:cNvSpPr txBox="1">
            <a:spLocks noChangeArrowheads="1"/>
          </p:cNvSpPr>
          <p:nvPr/>
        </p:nvSpPr>
        <p:spPr bwMode="auto">
          <a:xfrm>
            <a:off x="107950" y="34290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e-IL" sz="1400" b="1">
                <a:latin typeface="Times New Roman" pitchFamily="18" charset="0"/>
                <a:ea typeface="Arial Unicode MS"/>
                <a:cs typeface="Arial Unicode MS"/>
              </a:rPr>
              <a:t>מדד</a:t>
            </a:r>
          </a:p>
        </p:txBody>
      </p:sp>
      <p:sp>
        <p:nvSpPr>
          <p:cNvPr id="18627" name="Text Box 11"/>
          <p:cNvSpPr txBox="1">
            <a:spLocks noChangeArrowheads="1"/>
          </p:cNvSpPr>
          <p:nvPr/>
        </p:nvSpPr>
        <p:spPr bwMode="auto">
          <a:xfrm>
            <a:off x="7019925" y="2492375"/>
            <a:ext cx="1585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3.63</a:t>
            </a:r>
          </a:p>
        </p:txBody>
      </p:sp>
      <p:sp>
        <p:nvSpPr>
          <p:cNvPr id="18628" name="Text Box 7"/>
          <p:cNvSpPr txBox="1">
            <a:spLocks noChangeArrowheads="1"/>
          </p:cNvSpPr>
          <p:nvPr/>
        </p:nvSpPr>
        <p:spPr bwMode="auto">
          <a:xfrm>
            <a:off x="8027988" y="4797425"/>
            <a:ext cx="682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114.1</a:t>
            </a:r>
          </a:p>
        </p:txBody>
      </p:sp>
      <p:sp>
        <p:nvSpPr>
          <p:cNvPr id="18629" name="Slide Number Placeholder 7"/>
          <p:cNvSpPr txBox="1">
            <a:spLocks noGrp="1"/>
          </p:cNvSpPr>
          <p:nvPr/>
        </p:nvSpPr>
        <p:spPr bwMode="auto">
          <a:xfrm>
            <a:off x="-1692275" y="6381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fld id="{863131BF-E391-4F29-9DCA-FC9EBD6AFAF5}" type="slidenum">
              <a:rPr lang="he-IL" sz="1200">
                <a:solidFill>
                  <a:srgbClr val="898989"/>
                </a:solidFill>
                <a:latin typeface="David" pitchFamily="2" charset="-79"/>
                <a:cs typeface="David" pitchFamily="2" charset="-79"/>
              </a:rPr>
              <a:pPr rtl="0"/>
              <a:t>6</a:t>
            </a:fld>
            <a:endParaRPr lang="en-US" sz="1200">
              <a:solidFill>
                <a:srgbClr val="898989"/>
              </a:solidFill>
              <a:latin typeface="David" pitchFamily="2" charset="-79"/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433388"/>
            <a:ext cx="6911975" cy="1123950"/>
          </a:xfrm>
        </p:spPr>
        <p:txBody>
          <a:bodyPr/>
          <a:lstStyle/>
          <a:p>
            <a:pPr algn="ctr"/>
            <a:r>
              <a:rPr lang="he-IL" sz="3200" b="1" smtClean="0">
                <a:solidFill>
                  <a:schemeClr val="bg2"/>
                </a:solidFill>
                <a:latin typeface="Times New Roman" pitchFamily="18" charset="0"/>
              </a:rPr>
              <a:t>החשבון השוטף של מאזן התשלומים</a:t>
            </a:r>
            <a:br>
              <a:rPr lang="he-IL" sz="3200" b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he-IL" sz="2400" b="1" smtClean="0">
                <a:solidFill>
                  <a:schemeClr val="bg2"/>
                </a:solidFill>
                <a:latin typeface="Times New Roman" pitchFamily="18" charset="0"/>
              </a:rPr>
              <a:t>(אחוזי תוצר, </a:t>
            </a:r>
            <a:r>
              <a:rPr lang="en-US" sz="2400" b="1" smtClean="0">
                <a:solidFill>
                  <a:schemeClr val="bg2"/>
                </a:solidFill>
                <a:latin typeface="Times New Roman" pitchFamily="18" charset="0"/>
              </a:rPr>
              <a:t>1995-2012</a:t>
            </a:r>
            <a:r>
              <a:rPr lang="he-IL" sz="2400" b="1" smtClean="0">
                <a:solidFill>
                  <a:schemeClr val="bg2"/>
                </a:solidFill>
                <a:latin typeface="Times New Roman" pitchFamily="18" charset="0"/>
              </a:rPr>
              <a:t>)</a:t>
            </a:r>
            <a:endParaRPr lang="he-IL" sz="240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1361" name="Text Box 4"/>
          <p:cNvSpPr txBox="1">
            <a:spLocks noChangeArrowheads="1"/>
          </p:cNvSpPr>
          <p:nvPr/>
        </p:nvSpPr>
        <p:spPr bwMode="auto">
          <a:xfrm>
            <a:off x="3492500" y="6445250"/>
            <a:ext cx="5651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he-IL" sz="1400">
                <a:solidFill>
                  <a:schemeClr val="tx2"/>
                </a:solidFill>
                <a:latin typeface="Arial Unicode MS"/>
                <a:cs typeface="David" pitchFamily="2" charset="-79"/>
              </a:rPr>
              <a:t>תחזית בנק ישראל 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he-IL" sz="1400">
                <a:solidFill>
                  <a:schemeClr val="tx2"/>
                </a:solidFill>
                <a:latin typeface="Arial Unicode MS"/>
                <a:cs typeface="David" pitchFamily="2" charset="-79"/>
              </a:rPr>
              <a:t>מקור: הלשכה המרכזית לסטטיסטיקה ועיבודי בנק ישראל</a:t>
            </a:r>
            <a:endParaRPr lang="en-US" sz="1400">
              <a:solidFill>
                <a:schemeClr val="tx2"/>
              </a:solidFill>
              <a:latin typeface="Arial Unicode MS"/>
              <a:cs typeface="David" pitchFamily="2" charset="-79"/>
            </a:endParaRPr>
          </a:p>
        </p:txBody>
      </p:sp>
      <p:sp>
        <p:nvSpPr>
          <p:cNvPr id="11362" name="Text Box 5"/>
          <p:cNvSpPr txBox="1">
            <a:spLocks noChangeArrowheads="1"/>
          </p:cNvSpPr>
          <p:nvPr/>
        </p:nvSpPr>
        <p:spPr bwMode="auto">
          <a:xfrm>
            <a:off x="34925" y="1196975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1600">
                <a:latin typeface="Times New Roman" pitchFamily="18" charset="0"/>
                <a:cs typeface="Times New Roman" pitchFamily="18" charset="0"/>
              </a:rPr>
              <a:t>%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359" name="Object 95"/>
          <p:cNvGraphicFramePr>
            <a:graphicFrameLocks noChangeAspect="1"/>
          </p:cNvGraphicFramePr>
          <p:nvPr/>
        </p:nvGraphicFramePr>
        <p:xfrm>
          <a:off x="250825" y="1412875"/>
          <a:ext cx="8686800" cy="4827588"/>
        </p:xfrm>
        <a:graphic>
          <a:graphicData uri="http://schemas.openxmlformats.org/presentationml/2006/ole">
            <p:oleObj spid="_x0000_s11359" name="Chart" r:id="rId4" imgW="8686871" imgH="5305552" progId="MSGraph.Chart.8">
              <p:embed followColorScheme="full"/>
            </p:oleObj>
          </a:graphicData>
        </a:graphic>
      </p:graphicFrame>
      <p:sp>
        <p:nvSpPr>
          <p:cNvPr id="11363" name="Slide Number Placeholder 7"/>
          <p:cNvSpPr txBox="1">
            <a:spLocks noGrp="1"/>
          </p:cNvSpPr>
          <p:nvPr/>
        </p:nvSpPr>
        <p:spPr bwMode="auto">
          <a:xfrm>
            <a:off x="-1692275" y="6381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fld id="{7482EE45-2F34-44D0-ABE6-3E445CE42C4C}" type="slidenum">
              <a:rPr lang="he-IL" sz="1200">
                <a:solidFill>
                  <a:srgbClr val="898989"/>
                </a:solidFill>
                <a:latin typeface="David" pitchFamily="2" charset="-79"/>
                <a:cs typeface="David" pitchFamily="2" charset="-79"/>
              </a:rPr>
              <a:pPr rtl="0"/>
              <a:t>7</a:t>
            </a:fld>
            <a:endParaRPr lang="en-US" sz="1200">
              <a:solidFill>
                <a:srgbClr val="898989"/>
              </a:solidFill>
              <a:latin typeface="David" pitchFamily="2" charset="-79"/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3" name="Object 93"/>
          <p:cNvGraphicFramePr>
            <a:graphicFrameLocks noChangeAspect="1"/>
          </p:cNvGraphicFramePr>
          <p:nvPr/>
        </p:nvGraphicFramePr>
        <p:xfrm>
          <a:off x="-109538" y="1338263"/>
          <a:ext cx="9185276" cy="5021262"/>
        </p:xfrm>
        <a:graphic>
          <a:graphicData uri="http://schemas.openxmlformats.org/presentationml/2006/ole">
            <p:oleObj spid="_x0000_s20573" name="Chart" r:id="rId3" imgW="7734348" imgH="4228998" progId="MSGraph.Chart.8">
              <p:embed followColorScheme="full"/>
            </p:oleObj>
          </a:graphicData>
        </a:graphic>
      </p:graphicFrame>
      <p:sp>
        <p:nvSpPr>
          <p:cNvPr id="20574" name="Text Box 2"/>
          <p:cNvSpPr txBox="1">
            <a:spLocks noChangeArrowheads="1"/>
          </p:cNvSpPr>
          <p:nvPr/>
        </p:nvSpPr>
        <p:spPr bwMode="auto">
          <a:xfrm>
            <a:off x="107950" y="1125538"/>
            <a:ext cx="4841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500"/>
              <a:t>%</a:t>
            </a:r>
          </a:p>
        </p:txBody>
      </p:sp>
      <p:sp>
        <p:nvSpPr>
          <p:cNvPr id="20575" name="Rectangle 4"/>
          <p:cNvSpPr>
            <a:spLocks noChangeArrowheads="1"/>
          </p:cNvSpPr>
          <p:nvPr/>
        </p:nvSpPr>
        <p:spPr bwMode="auto">
          <a:xfrm>
            <a:off x="0" y="63087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he-IL" sz="140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6513" y="260350"/>
            <a:ext cx="9144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he-IL" sz="3200" b="1" dirty="0">
                <a:solidFill>
                  <a:schemeClr val="bg2"/>
                </a:solidFill>
                <a:latin typeface="+mj-lt"/>
              </a:rPr>
              <a:t>ריבית בנק ישראל והאינפלציה בפועל*</a:t>
            </a:r>
            <a:endParaRPr lang="en-US" sz="3200" b="1" dirty="0">
              <a:solidFill>
                <a:schemeClr val="bg2"/>
              </a:solidFill>
              <a:latin typeface="+mj-lt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bg2"/>
                </a:solidFill>
                <a:latin typeface="+mj-lt"/>
              </a:rPr>
              <a:t> (</a:t>
            </a:r>
            <a:r>
              <a:rPr lang="en-US" sz="2400" b="1" dirty="0">
                <a:solidFill>
                  <a:schemeClr val="bg2"/>
                </a:solidFill>
                <a:latin typeface="+mj-lt"/>
              </a:rPr>
              <a:t>2004–2013)</a:t>
            </a:r>
            <a:endParaRPr lang="he-IL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577" name="Text Box 4"/>
          <p:cNvSpPr txBox="1">
            <a:spLocks noChangeArrowheads="1"/>
          </p:cNvSpPr>
          <p:nvPr/>
        </p:nvSpPr>
        <p:spPr bwMode="auto">
          <a:xfrm>
            <a:off x="323850" y="6616700"/>
            <a:ext cx="88201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e-IL" sz="1400">
                <a:latin typeface="Arial Unicode MS"/>
                <a:cs typeface="David" pitchFamily="2" charset="-79"/>
              </a:rPr>
              <a:t>מקור:</a:t>
            </a:r>
            <a:r>
              <a:rPr lang="he-IL" sz="1400" b="1">
                <a:latin typeface="Arial Unicode MS"/>
                <a:cs typeface="David" pitchFamily="2" charset="-79"/>
              </a:rPr>
              <a:t> </a:t>
            </a:r>
            <a:r>
              <a:rPr lang="he-IL" sz="1400">
                <a:latin typeface="Arial Unicode MS"/>
                <a:cs typeface="David" pitchFamily="2" charset="-79"/>
              </a:rPr>
              <a:t>בנק ישראל</a:t>
            </a:r>
            <a:endParaRPr lang="en-US" sz="1400">
              <a:latin typeface="Arial Unicode MS"/>
              <a:cs typeface="David" pitchFamily="2" charset="-79"/>
            </a:endParaRPr>
          </a:p>
        </p:txBody>
      </p:sp>
      <p:sp>
        <p:nvSpPr>
          <p:cNvPr id="20578" name="Rectangle 7"/>
          <p:cNvSpPr>
            <a:spLocks noChangeArrowheads="1"/>
          </p:cNvSpPr>
          <p:nvPr/>
        </p:nvSpPr>
        <p:spPr bwMode="auto">
          <a:xfrm>
            <a:off x="7154863" y="6361113"/>
            <a:ext cx="1989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e-IL" sz="1400">
                <a:latin typeface="Arial Unicode MS"/>
                <a:cs typeface="David" pitchFamily="2" charset="-79"/>
              </a:rPr>
              <a:t>* ב-12 החודשים האחרונים.</a:t>
            </a:r>
          </a:p>
        </p:txBody>
      </p:sp>
      <p:sp>
        <p:nvSpPr>
          <p:cNvPr id="20579" name="Slide Number Placeholder 7"/>
          <p:cNvSpPr txBox="1">
            <a:spLocks noGrp="1"/>
          </p:cNvSpPr>
          <p:nvPr/>
        </p:nvSpPr>
        <p:spPr bwMode="auto">
          <a:xfrm>
            <a:off x="-1692275" y="6381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fld id="{618B02A0-061B-4863-99C7-AF69501A1C28}" type="slidenum">
              <a:rPr lang="he-IL" sz="1200">
                <a:solidFill>
                  <a:srgbClr val="898989"/>
                </a:solidFill>
                <a:latin typeface="David" pitchFamily="2" charset="-79"/>
                <a:cs typeface="David" pitchFamily="2" charset="-79"/>
              </a:rPr>
              <a:pPr rtl="0"/>
              <a:t>8</a:t>
            </a:fld>
            <a:endParaRPr lang="en-US" sz="1200">
              <a:solidFill>
                <a:srgbClr val="898989"/>
              </a:solidFill>
              <a:latin typeface="David" pitchFamily="2" charset="-79"/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6" name="Text Box 2"/>
          <p:cNvSpPr txBox="1">
            <a:spLocks noChangeArrowheads="1"/>
          </p:cNvSpPr>
          <p:nvPr/>
        </p:nvSpPr>
        <p:spPr bwMode="auto">
          <a:xfrm>
            <a:off x="250825" y="11255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0"/>
            <a:ext cx="7235825" cy="9794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he-IL" sz="3200" b="1" dirty="0" smtClean="0">
                <a:solidFill>
                  <a:schemeClr val="bg2"/>
                </a:solidFill>
                <a:latin typeface="Times New Roman" pitchFamily="18" charset="0"/>
              </a:rPr>
              <a:t>גירעון הממשלה</a:t>
            </a: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he-IL" sz="2400" b="1" dirty="0" smtClean="0">
                <a:solidFill>
                  <a:schemeClr val="bg2"/>
                </a:solidFill>
                <a:latin typeface="Times New Roman" pitchFamily="18" charset="0"/>
              </a:rPr>
              <a:t>(אחוזי תוצר, </a:t>
            </a:r>
            <a:r>
              <a:rPr lang="he-IL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2000-2012</a:t>
            </a:r>
            <a:r>
              <a:rPr lang="he-IL" sz="2400" b="1" dirty="0" smtClean="0">
                <a:solidFill>
                  <a:schemeClr val="bg2"/>
                </a:solidFill>
                <a:latin typeface="Times New Roman" pitchFamily="18" charset="0"/>
              </a:rPr>
              <a:t>)</a:t>
            </a:r>
            <a:endParaRPr lang="en-US" sz="2400" b="1" dirty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21595" name="Object 91"/>
          <p:cNvGraphicFramePr>
            <a:graphicFrameLocks noChangeAspect="1"/>
          </p:cNvGraphicFramePr>
          <p:nvPr/>
        </p:nvGraphicFramePr>
        <p:xfrm>
          <a:off x="323850" y="1196975"/>
          <a:ext cx="8539163" cy="4630738"/>
        </p:xfrm>
        <a:graphic>
          <a:graphicData uri="http://schemas.openxmlformats.org/presentationml/2006/ole">
            <p:oleObj spid="_x0000_s21595" name="Chart" r:id="rId4" imgW="10182249" imgH="5791200" progId="MSGraph.Chart.8">
              <p:embed followColorScheme="full"/>
            </p:oleObj>
          </a:graphicData>
        </a:graphic>
      </p:graphicFrame>
      <p:sp>
        <p:nvSpPr>
          <p:cNvPr id="21598" name="Rectangle 5"/>
          <p:cNvSpPr>
            <a:spLocks noChangeArrowheads="1"/>
          </p:cNvSpPr>
          <p:nvPr/>
        </p:nvSpPr>
        <p:spPr bwMode="auto">
          <a:xfrm>
            <a:off x="0" y="5976938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he-IL" sz="1400">
                <a:latin typeface="Arial Unicode MS"/>
                <a:cs typeface="David" pitchFamily="2" charset="-79"/>
              </a:rPr>
              <a:t>* הנתונים ללא "רווחי בנק ישראל הממומשים" . </a:t>
            </a:r>
          </a:p>
          <a:p>
            <a:r>
              <a:rPr lang="he-IL" sz="1400">
                <a:latin typeface="Arial Unicode MS"/>
                <a:cs typeface="David" pitchFamily="2" charset="-79"/>
              </a:rPr>
              <a:t>מקור: בנק ישראל</a:t>
            </a:r>
            <a:endParaRPr lang="en-US" sz="1400">
              <a:latin typeface="Arial Unicode MS"/>
              <a:cs typeface="David" pitchFamily="2" charset="-79"/>
            </a:endParaRPr>
          </a:p>
        </p:txBody>
      </p:sp>
      <p:sp>
        <p:nvSpPr>
          <p:cNvPr id="21599" name="Slide Number Placeholder 7"/>
          <p:cNvSpPr txBox="1">
            <a:spLocks noGrp="1"/>
          </p:cNvSpPr>
          <p:nvPr/>
        </p:nvSpPr>
        <p:spPr bwMode="auto">
          <a:xfrm>
            <a:off x="-1692275" y="6381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fld id="{12644315-D439-4D02-959B-00D162383EFF}" type="slidenum">
              <a:rPr lang="he-IL" sz="1200">
                <a:solidFill>
                  <a:srgbClr val="898989"/>
                </a:solidFill>
                <a:latin typeface="David" pitchFamily="2" charset="-79"/>
                <a:cs typeface="David" pitchFamily="2" charset="-79"/>
              </a:rPr>
              <a:pPr rtl="0"/>
              <a:t>9</a:t>
            </a:fld>
            <a:endParaRPr lang="en-US" sz="1200">
              <a:solidFill>
                <a:srgbClr val="898989"/>
              </a:solidFill>
              <a:latin typeface="David" pitchFamily="2" charset="-79"/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28AD7981-A259-4D3D-900B-73CBCCF97CE3}"/>
</file>

<file path=customXml/itemProps2.xml><?xml version="1.0" encoding="utf-8"?>
<ds:datastoreItem xmlns:ds="http://schemas.openxmlformats.org/officeDocument/2006/customXml" ds:itemID="{4BC373A9-4704-4F4E-871F-B94DD2D349FE}"/>
</file>

<file path=customXml/itemProps3.xml><?xml version="1.0" encoding="utf-8"?>
<ds:datastoreItem xmlns:ds="http://schemas.openxmlformats.org/officeDocument/2006/customXml" ds:itemID="{269537DC-4561-431F-884C-F67F7A36FC01}"/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15223</TotalTime>
  <Words>302</Words>
  <Application>Microsoft Office PowerPoint</Application>
  <PresentationFormat>On-screen Show (4:3)</PresentationFormat>
  <Paragraphs>91</Paragraphs>
  <Slides>15</Slides>
  <Notes>8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7</vt:i4>
      </vt:variant>
      <vt:variant>
        <vt:lpstr>תבנית עיצוב</vt:lpstr>
      </vt:variant>
      <vt:variant>
        <vt:i4>17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40" baseType="lpstr">
      <vt:lpstr>Arial</vt:lpstr>
      <vt:lpstr>Wingdings</vt:lpstr>
      <vt:lpstr>David</vt:lpstr>
      <vt:lpstr>Times New Roman</vt:lpstr>
      <vt:lpstr>Arial Black</vt:lpstr>
      <vt:lpstr>Tahoma</vt:lpstr>
      <vt:lpstr>Arial Unicode MS</vt:lpstr>
      <vt:lpstr>Pixel</vt:lpstr>
      <vt:lpstr>1_Pixel</vt:lpstr>
      <vt:lpstr>Pixel</vt:lpstr>
      <vt:lpstr>1_Pixel</vt:lpstr>
      <vt:lpstr>1_Pixel</vt:lpstr>
      <vt:lpstr>1_Pixel</vt:lpstr>
      <vt:lpstr>1_Pixel</vt:lpstr>
      <vt:lpstr>1_Pixel</vt:lpstr>
      <vt:lpstr>1_Pixel</vt:lpstr>
      <vt:lpstr>1_Pixel</vt:lpstr>
      <vt:lpstr>1_Pixel</vt:lpstr>
      <vt:lpstr>1_Pixel</vt:lpstr>
      <vt:lpstr>1_Pixel</vt:lpstr>
      <vt:lpstr>1_Pixel</vt:lpstr>
      <vt:lpstr>1_Pixel</vt:lpstr>
      <vt:lpstr>1_Pixel</vt:lpstr>
      <vt:lpstr>1_Pixel</vt:lpstr>
      <vt:lpstr>Chart</vt:lpstr>
      <vt:lpstr>שקופית 1</vt:lpstr>
      <vt:lpstr>נושאים</vt:lpstr>
      <vt:lpstr>תחזית הצמיחה של קרן המטבע הבינלאומית (2010-2014F)</vt:lpstr>
      <vt:lpstr>שקופית 4</vt:lpstr>
      <vt:lpstr>שקופית 5</vt:lpstr>
      <vt:lpstr>שער החליפין שקל דולר ושער החליפין הריאלי (01/1998-04/2013)</vt:lpstr>
      <vt:lpstr>החשבון השוטף של מאזן התשלומים (אחוזי תוצר, 1995-2012)</vt:lpstr>
      <vt:lpstr>שקופית 8</vt:lpstr>
      <vt:lpstr>גירעון הממשלה (אחוזי תוצר, 2000-2012)</vt:lpstr>
      <vt:lpstr>החוב הציבורי ברוטו (אחוזי תוצר, 2000 – 2013*)</vt:lpstr>
      <vt:lpstr>שקופית 11</vt:lpstr>
      <vt:lpstr>שקופית 12</vt:lpstr>
      <vt:lpstr>שקופית 13</vt:lpstr>
      <vt:lpstr>שקופית 14</vt:lpstr>
      <vt:lpstr>שקופית 15</vt:lpstr>
    </vt:vector>
  </TitlesOfParts>
  <Company>Bank of Israel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BOI</cp:lastModifiedBy>
  <cp:revision>995</cp:revision>
  <cp:lastPrinted>2013-04-22T14:41:03Z</cp:lastPrinted>
  <dcterms:created xsi:type="dcterms:W3CDTF">2009-02-03T09:55:25Z</dcterms:created>
  <dcterms:modified xsi:type="dcterms:W3CDTF">2013-04-24T08:37:31Z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