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39" d="100"/>
          <a:sy n="39" d="100"/>
        </p:scale>
        <p:origin x="8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345358-B399-4736-B4F6-7236C736B2F4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4EE5DA9-87EE-40C5-8BD0-9EB9969C9F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741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rocess 7"/>
          <p:cNvSpPr/>
          <p:nvPr userDrawn="1"/>
        </p:nvSpPr>
        <p:spPr>
          <a:xfrm>
            <a:off x="0" y="-13638"/>
            <a:ext cx="12192000" cy="4071288"/>
          </a:xfrm>
          <a:prstGeom prst="flowChartProcess">
            <a:avLst/>
          </a:prstGeom>
          <a:solidFill>
            <a:srgbClr val="2EAB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buFont typeface="Wingdings" pitchFamily="2" charset="2"/>
              <a:buNone/>
              <a:defRPr/>
            </a:pPr>
            <a:endParaRPr lang="en-US" altLang="en-US" sz="4000" kern="0" dirty="0">
              <a:solidFill>
                <a:srgbClr val="E7E6E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65201"/>
            <a:ext cx="12192000" cy="1137885"/>
          </a:xfrm>
        </p:spPr>
        <p:txBody>
          <a:bodyPr>
            <a:noAutofit/>
          </a:bodyPr>
          <a:lstStyle>
            <a:lvl1pPr algn="ctr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5F94-F5BF-4395-ADDA-D5133F5D30B0}" type="datetime1">
              <a:rPr lang="en-US" smtClean="0">
                <a:solidFill>
                  <a:prstClr val="white"/>
                </a:solidFill>
              </a:rPr>
              <a:pPr/>
              <a:t>3/30/2020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154F6-7B8D-4F73-B44A-B3BE3B609D1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619023" y="4806739"/>
            <a:ext cx="5768621" cy="635000"/>
          </a:xfrm>
        </p:spPr>
        <p:txBody>
          <a:bodyPr/>
          <a:lstStyle>
            <a:lvl1pPr marL="0" indent="0" algn="r" rtl="1">
              <a:buNone/>
              <a:defRPr sz="3200">
                <a:solidFill>
                  <a:srgbClr val="595959"/>
                </a:solidFill>
              </a:defRPr>
            </a:lvl1pPr>
            <a:lvl2pPr algn="r" rtl="1">
              <a:defRPr>
                <a:solidFill>
                  <a:srgbClr val="595959"/>
                </a:solidFill>
              </a:defRPr>
            </a:lvl2pPr>
            <a:lvl3pPr algn="r" rtl="1">
              <a:defRPr>
                <a:solidFill>
                  <a:srgbClr val="595959"/>
                </a:solidFill>
              </a:defRPr>
            </a:lvl3pPr>
            <a:lvl4pPr algn="r" rtl="1">
              <a:defRPr>
                <a:solidFill>
                  <a:srgbClr val="595959"/>
                </a:solidFill>
              </a:defRPr>
            </a:lvl4pPr>
            <a:lvl5pPr algn="r" rtl="1"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8833" y="4473719"/>
            <a:ext cx="2212163" cy="1684789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619023" y="5486399"/>
            <a:ext cx="5768621" cy="635000"/>
          </a:xfrm>
        </p:spPr>
        <p:txBody>
          <a:bodyPr>
            <a:normAutofit/>
          </a:bodyPr>
          <a:lstStyle>
            <a:lvl1pPr marL="0" indent="0" algn="r" rtl="1">
              <a:buNone/>
              <a:defRPr sz="1800">
                <a:solidFill>
                  <a:srgbClr val="595959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algn="r" rtl="1">
              <a:defRPr>
                <a:solidFill>
                  <a:srgbClr val="595959"/>
                </a:solidFill>
              </a:defRPr>
            </a:lvl2pPr>
            <a:lvl3pPr algn="r" rtl="1">
              <a:defRPr>
                <a:solidFill>
                  <a:srgbClr val="595959"/>
                </a:solidFill>
              </a:defRPr>
            </a:lvl3pPr>
            <a:lvl4pPr algn="r" rtl="1">
              <a:defRPr>
                <a:solidFill>
                  <a:srgbClr val="595959"/>
                </a:solidFill>
              </a:defRPr>
            </a:lvl4pPr>
            <a:lvl5pPr algn="r" rtl="1"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22294" y="2103086"/>
            <a:ext cx="854741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" y="2226856"/>
            <a:ext cx="12192000" cy="476779"/>
          </a:xfrm>
        </p:spPr>
        <p:txBody>
          <a:bodyPr/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dirty="0" smtClean="0">
                <a:solidFill>
                  <a:srgbClr val="FFFFFF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  <a:lvl2pPr marL="0" indent="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dirty="0" smtClean="0">
                <a:solidFill>
                  <a:srgbClr val="FFFFFF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2pPr>
            <a:lvl3pPr marL="0" indent="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dirty="0" smtClean="0">
                <a:solidFill>
                  <a:srgbClr val="FFFFFF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3pPr>
            <a:lvl4pPr marL="0" indent="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dirty="0" smtClean="0">
                <a:solidFill>
                  <a:srgbClr val="FFFFFF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4pPr>
            <a:lvl5pPr marL="0" indent="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dirty="0">
                <a:solidFill>
                  <a:srgbClr val="FFFFFF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95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214" y="217876"/>
            <a:ext cx="9256185" cy="729456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r" rtl="1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r" rtl="1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r" rtl="1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r" rtl="1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F3E7-013C-43FE-8D7D-A131AFBB24DA}" type="datetime1">
              <a:rPr lang="en-US" smtClean="0">
                <a:solidFill>
                  <a:prstClr val="white"/>
                </a:solidFill>
              </a:rPr>
              <a:pPr/>
              <a:t>3/30/2020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5702" y="6483560"/>
            <a:ext cx="10110609" cy="365125"/>
          </a:xfr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4F5154F6-7B8D-4F73-B44A-B3BE3B609D1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1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214" y="217876"/>
            <a:ext cx="9256185" cy="729456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F3E7-013C-43FE-8D7D-A131AFBB24DA}" type="datetime1">
              <a:rPr lang="en-US" smtClean="0">
                <a:solidFill>
                  <a:prstClr val="white"/>
                </a:solidFill>
              </a:rPr>
              <a:pPr/>
              <a:t>3/30/2020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5702" y="6483560"/>
            <a:ext cx="10110609" cy="365125"/>
          </a:xfr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4F5154F6-7B8D-4F73-B44A-B3BE3B609D1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294218" y="2006601"/>
            <a:ext cx="11434233" cy="394546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94217" y="1373507"/>
            <a:ext cx="11444816" cy="490536"/>
          </a:xfrm>
        </p:spPr>
        <p:txBody>
          <a:bodyPr>
            <a:normAutofit/>
          </a:bodyPr>
          <a:lstStyle>
            <a:lvl1pPr marL="0" indent="0" algn="ctr" defTabSz="914400" rtl="1" eaLnBrk="1" latinLnBrk="0" hangingPunct="1">
              <a:buNone/>
              <a:defRPr lang="en-US" sz="2000" kern="0" dirty="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0" indent="0" algn="ctr" defTabSz="914400" rtl="1" eaLnBrk="1" latinLnBrk="0" hangingPunct="1">
              <a:buNone/>
              <a:defRPr lang="en-US" sz="2000" kern="0" dirty="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0" indent="0" algn="ctr" defTabSz="914400" rtl="1" eaLnBrk="1" latinLnBrk="0" hangingPunct="1">
              <a:buNone/>
              <a:defRPr lang="en-US" sz="2000" kern="0" dirty="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0" indent="0" algn="ctr" defTabSz="914400" rtl="1" eaLnBrk="1" latinLnBrk="0" hangingPunct="1">
              <a:buNone/>
              <a:defRPr lang="en-US" sz="2000" kern="0" dirty="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0" indent="0" algn="ctr" defTabSz="914400" rtl="1" eaLnBrk="1" latinLnBrk="0" hangingPunct="1">
              <a:buNone/>
              <a:defRPr lang="en-US" sz="2000" kern="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205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A192-D33B-4C2D-8E15-A48AC7BB1151}" type="slidenum">
              <a:rPr lang="he-IL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3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כותרת ו-4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sz="quarter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8669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609600" y="4000500"/>
            <a:ext cx="5384800" cy="18669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64D-557E-4063-B915-B0D4E053DE18}" type="slidenum">
              <a:rPr lang="he-IL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2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 userDrawn="1"/>
        </p:nvSpPr>
        <p:spPr>
          <a:xfrm>
            <a:off x="0" y="1"/>
            <a:ext cx="12192000" cy="1150519"/>
          </a:xfrm>
          <a:prstGeom prst="flowChartProcess">
            <a:avLst/>
          </a:prstGeom>
          <a:solidFill>
            <a:srgbClr val="2EAB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2016" y="217876"/>
            <a:ext cx="8520288" cy="729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1"/>
            <a:ext cx="10515600" cy="472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238" y="103560"/>
            <a:ext cx="1330679" cy="958088"/>
          </a:xfrm>
          <a:prstGeom prst="rect">
            <a:avLst/>
          </a:prstGeom>
        </p:spPr>
      </p:pic>
      <p:sp>
        <p:nvSpPr>
          <p:cNvPr id="11" name="Flowchart: Process 10"/>
          <p:cNvSpPr/>
          <p:nvPr userDrawn="1"/>
        </p:nvSpPr>
        <p:spPr>
          <a:xfrm>
            <a:off x="1" y="6474244"/>
            <a:ext cx="11367911" cy="383756"/>
          </a:xfrm>
          <a:prstGeom prst="flowChartProcess">
            <a:avLst/>
          </a:prstGeom>
          <a:solidFill>
            <a:srgbClr val="2EAB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Flowchart: Process 14"/>
          <p:cNvSpPr/>
          <p:nvPr userDrawn="1"/>
        </p:nvSpPr>
        <p:spPr>
          <a:xfrm>
            <a:off x="11367911" y="6474244"/>
            <a:ext cx="838200" cy="383756"/>
          </a:xfrm>
          <a:prstGeom prst="flowChartProcess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6"/>
            <a:ext cx="1155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C5C5F94-F5BF-4395-ADDA-D5133F5D30B0}" type="datetime1">
              <a:rPr lang="en-US" smtClean="0">
                <a:solidFill>
                  <a:prstClr val="white"/>
                </a:solidFill>
              </a:rPr>
              <a:pPr/>
              <a:t>3/30/2020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7911" y="6492868"/>
            <a:ext cx="7422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F5154F6-7B8D-4F73-B44A-B3BE3B609D1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2017" y="6483560"/>
            <a:ext cx="9929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lowchart: Process 15"/>
          <p:cNvSpPr/>
          <p:nvPr userDrawn="1"/>
        </p:nvSpPr>
        <p:spPr>
          <a:xfrm>
            <a:off x="10237271" y="217876"/>
            <a:ext cx="48000" cy="729456"/>
          </a:xfrm>
          <a:prstGeom prst="flowChartProcess">
            <a:avLst/>
          </a:prstGeom>
          <a:solidFill>
            <a:srgbClr val="FFFFFF">
              <a:alpha val="5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9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FFFFF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מלבן 33">
            <a:extLst>
              <a:ext uri="{FF2B5EF4-FFF2-40B4-BE49-F238E27FC236}">
                <a16:creationId xmlns:a16="http://schemas.microsoft.com/office/drawing/2014/main" id="{2248597A-CB86-45F1-A52A-BE99DB399C9F}"/>
              </a:ext>
            </a:extLst>
          </p:cNvPr>
          <p:cNvSpPr/>
          <p:nvPr/>
        </p:nvSpPr>
        <p:spPr>
          <a:xfrm>
            <a:off x="0" y="6282267"/>
            <a:ext cx="12192000" cy="575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ציין מיקום של מספר שקופית 2">
            <a:extLst>
              <a:ext uri="{FF2B5EF4-FFF2-40B4-BE49-F238E27FC236}">
                <a16:creationId xmlns:a16="http://schemas.microsoft.com/office/drawing/2014/main" id="{13062434-58E4-451F-B03E-96AE80899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A8A192-D33B-4C2D-8E15-A48AC7BB1151}" type="slidenum">
              <a:rPr lang="he-IL" smtClean="0">
                <a:solidFill>
                  <a:prstClr val="white"/>
                </a:solidFill>
                <a:cs typeface="+mn-cs"/>
              </a:rPr>
              <a:pPr>
                <a:defRPr/>
              </a:pPr>
              <a:t>1</a:t>
            </a:fld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C85C2F7-B77C-40A4-AC9E-2D6C1B02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613" y="231275"/>
            <a:ext cx="96767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1pPr>
            <a:lvl2pPr marL="742950" indent="-285750" algn="r" rtl="1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2pPr>
            <a:lvl3pPr marL="1143000" indent="-228600" algn="r" rtl="1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3pPr>
            <a:lvl4pPr marL="1600200" indent="-228600" algn="r" rtl="1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4pPr>
            <a:lvl5pPr marL="2057400" indent="-228600" algn="r" rtl="1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David" pitchFamily="34" charset="-79"/>
                <a:cs typeface="David" pitchFamily="34" charset="-79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he-IL" altLang="en-US" sz="3600" b="1" dirty="0">
                <a:solidFill>
                  <a:prstClr val="white"/>
                </a:solidFill>
              </a:rPr>
              <a:t>בנק ישראל פועל במספר חזיתות בהתמודדות עם המשבר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97DC597-DB61-4544-AC08-4BD7AFB32D18}"/>
              </a:ext>
            </a:extLst>
          </p:cNvPr>
          <p:cNvSpPr/>
          <p:nvPr/>
        </p:nvSpPr>
        <p:spPr>
          <a:xfrm>
            <a:off x="163610" y="1250263"/>
            <a:ext cx="121480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e-IL" altLang="en-US" sz="2800" b="1" dirty="0">
                <a:solidFill>
                  <a:schemeClr val="bg1"/>
                </a:solidFill>
                <a:latin typeface="David" panose="020E0502060401010101" pitchFamily="34" charset="-79"/>
              </a:rPr>
              <a:t>הבנק פועל בכמה חזיתות במקביל להתמודדות עם המשבר ויוסיף לפעול ככל שיידרש</a:t>
            </a:r>
          </a:p>
          <a:p>
            <a:pPr algn="ctr">
              <a:spcBef>
                <a:spcPct val="0"/>
              </a:spcBef>
            </a:pPr>
            <a:endParaRPr lang="he-IL" altLang="en-US" sz="2400" b="1" dirty="0">
              <a:solidFill>
                <a:schemeClr val="bg1"/>
              </a:solidFill>
              <a:latin typeface="David" panose="020E0502060401010101" pitchFamily="34" charset="-79"/>
            </a:endParaRPr>
          </a:p>
        </p:txBody>
      </p: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CE73A13B-072C-4763-B0B7-55D4C95C0921}"/>
              </a:ext>
            </a:extLst>
          </p:cNvPr>
          <p:cNvGrpSpPr/>
          <p:nvPr/>
        </p:nvGrpSpPr>
        <p:grpSpPr>
          <a:xfrm>
            <a:off x="8164744" y="1250257"/>
            <a:ext cx="4249737" cy="5498624"/>
            <a:chOff x="7991061" y="1674053"/>
            <a:chExt cx="4407554" cy="4553805"/>
          </a:xfrm>
        </p:grpSpPr>
        <p:sp>
          <p:nvSpPr>
            <p:cNvPr id="8" name="מלבן: פינות מעוגלות 7">
              <a:extLst>
                <a:ext uri="{FF2B5EF4-FFF2-40B4-BE49-F238E27FC236}">
                  <a16:creationId xmlns:a16="http://schemas.microsoft.com/office/drawing/2014/main" id="{8E93F8AD-823A-499A-981C-72A1B8297F48}"/>
                </a:ext>
              </a:extLst>
            </p:cNvPr>
            <p:cNvSpPr/>
            <p:nvPr/>
          </p:nvSpPr>
          <p:spPr>
            <a:xfrm>
              <a:off x="7991062" y="1674055"/>
              <a:ext cx="4036816" cy="454386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9" name="קבוצה 8">
              <a:extLst>
                <a:ext uri="{FF2B5EF4-FFF2-40B4-BE49-F238E27FC236}">
                  <a16:creationId xmlns:a16="http://schemas.microsoft.com/office/drawing/2014/main" id="{F72346EF-F1E3-4CBD-A019-E8D2BFC6EE64}"/>
                </a:ext>
              </a:extLst>
            </p:cNvPr>
            <p:cNvGrpSpPr/>
            <p:nvPr/>
          </p:nvGrpSpPr>
          <p:grpSpPr>
            <a:xfrm>
              <a:off x="7991061" y="1674053"/>
              <a:ext cx="4036816" cy="4543866"/>
              <a:chOff x="7991061" y="1674053"/>
              <a:chExt cx="4036816" cy="4543866"/>
            </a:xfrm>
          </p:grpSpPr>
          <p:sp>
            <p:nvSpPr>
              <p:cNvPr id="14" name="מלבן 13">
                <a:extLst>
                  <a:ext uri="{FF2B5EF4-FFF2-40B4-BE49-F238E27FC236}">
                    <a16:creationId xmlns:a16="http://schemas.microsoft.com/office/drawing/2014/main" id="{C8296E49-A646-46E4-9BEA-7C06715DF875}"/>
                  </a:ext>
                </a:extLst>
              </p:cNvPr>
              <p:cNvSpPr/>
              <p:nvPr/>
            </p:nvSpPr>
            <p:spPr>
              <a:xfrm>
                <a:off x="7991061" y="1674054"/>
                <a:ext cx="4036816" cy="45438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מלבן 14">
                <a:extLst>
                  <a:ext uri="{FF2B5EF4-FFF2-40B4-BE49-F238E27FC236}">
                    <a16:creationId xmlns:a16="http://schemas.microsoft.com/office/drawing/2014/main" id="{19C80D3F-54A5-482D-A04D-AD4944A4E446}"/>
                  </a:ext>
                </a:extLst>
              </p:cNvPr>
              <p:cNvSpPr/>
              <p:nvPr/>
            </p:nvSpPr>
            <p:spPr>
              <a:xfrm>
                <a:off x="11496261" y="1674053"/>
                <a:ext cx="531616" cy="454386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EA6AA126-1E10-47AB-B80C-C5DE1DC58D75}"/>
                </a:ext>
              </a:extLst>
            </p:cNvPr>
            <p:cNvSpPr/>
            <p:nvPr/>
          </p:nvSpPr>
          <p:spPr>
            <a:xfrm>
              <a:off x="11429999" y="1683993"/>
              <a:ext cx="106017" cy="4543865"/>
            </a:xfrm>
            <a:prstGeom prst="rect">
              <a:avLst/>
            </a:prstGeom>
            <a:solidFill>
              <a:srgbClr val="2E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שולש שווה-שוקיים 10">
              <a:extLst>
                <a:ext uri="{FF2B5EF4-FFF2-40B4-BE49-F238E27FC236}">
                  <a16:creationId xmlns:a16="http://schemas.microsoft.com/office/drawing/2014/main" id="{66540261-F78A-4BBF-9C29-3875C5C43117}"/>
                </a:ext>
              </a:extLst>
            </p:cNvPr>
            <p:cNvSpPr/>
            <p:nvPr/>
          </p:nvSpPr>
          <p:spPr>
            <a:xfrm rot="16200000">
              <a:off x="10930301" y="2183500"/>
              <a:ext cx="904461" cy="306969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2" name="תיבת טקסט 11">
              <a:extLst>
                <a:ext uri="{FF2B5EF4-FFF2-40B4-BE49-F238E27FC236}">
                  <a16:creationId xmlns:a16="http://schemas.microsoft.com/office/drawing/2014/main" id="{25A51B15-3FA7-4F5F-B512-56FD9181D944}"/>
                </a:ext>
              </a:extLst>
            </p:cNvPr>
            <p:cNvSpPr txBox="1"/>
            <p:nvPr/>
          </p:nvSpPr>
          <p:spPr>
            <a:xfrm>
              <a:off x="11535015" y="2037689"/>
              <a:ext cx="863600" cy="58625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</a:rPr>
                <a:t>1</a:t>
              </a:r>
              <a:endParaRPr lang="he-IL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2">
              <a:extLst>
                <a:ext uri="{FF2B5EF4-FFF2-40B4-BE49-F238E27FC236}">
                  <a16:creationId xmlns:a16="http://schemas.microsoft.com/office/drawing/2014/main" id="{2BC3D83F-A35A-4E80-87A4-C7D8441823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7211" y="1688962"/>
              <a:ext cx="3293937" cy="453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457200" indent="-457200" algn="r" rtl="1"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1pPr>
              <a:lvl2pPr marL="742950" indent="-285750" algn="r" rtl="1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2pPr>
              <a:lvl3pPr marL="1143000" indent="-228600" algn="r" rtl="1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3pPr>
              <a:lvl4pPr marL="1600200" indent="-228600" algn="r" rtl="1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4pPr>
              <a:lvl5pPr marL="2057400" indent="-228600" algn="r" rtl="1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David" pitchFamily="34" charset="-79"/>
                  <a:cs typeface="David" pitchFamily="34" charset="-79"/>
                </a:defRPr>
              </a:lvl9pPr>
            </a:lstStyle>
            <a:p>
              <a:pPr marL="0" indent="0" algn="ctr" eaLnBrk="1" hangingPunct="1">
                <a:spcBef>
                  <a:spcPct val="0"/>
                </a:spcBef>
                <a:buClrTx/>
                <a:buSzTx/>
                <a:buNone/>
              </a:pPr>
              <a:r>
                <a:rPr lang="he-IL" altLang="en-US" sz="2500" b="1" dirty="0" smtClean="0">
                  <a:solidFill>
                    <a:srgbClr val="2EABE0"/>
                  </a:solidFill>
                </a:rPr>
                <a:t>שווקים ויציבות </a:t>
              </a:r>
              <a:r>
                <a:rPr lang="he-IL" altLang="en-US" sz="2500" b="1" dirty="0">
                  <a:solidFill>
                    <a:srgbClr val="2EABE0"/>
                  </a:solidFill>
                </a:rPr>
                <a:t>פיננסית</a:t>
              </a:r>
            </a:p>
            <a:p>
              <a:pPr marL="0" indent="0" algn="ctr" eaLnBrk="1" hangingPunct="1">
                <a:spcBef>
                  <a:spcPct val="0"/>
                </a:spcBef>
                <a:buClrTx/>
                <a:buSzTx/>
                <a:buNone/>
              </a:pPr>
              <a:endParaRPr lang="he-IL" altLang="en-US" sz="1600" b="1" dirty="0">
                <a:solidFill>
                  <a:srgbClr val="2EABE0"/>
                </a:solidFill>
                <a:cs typeface="+mn-cs"/>
              </a:endParaRPr>
            </a:p>
            <a:p>
              <a:pPr marL="0" indent="0" algn="ctr" eaLnBrk="1" hangingPunct="1">
                <a:spcBef>
                  <a:spcPct val="0"/>
                </a:spcBef>
                <a:buClrTx/>
                <a:buSzTx/>
                <a:buNone/>
              </a:pPr>
              <a:endParaRPr lang="he-IL" altLang="en-US" sz="700" b="1" dirty="0">
                <a:solidFill>
                  <a:srgbClr val="2EABE0"/>
                </a:solidFill>
                <a:cs typeface="+mn-cs"/>
              </a:endParaRPr>
            </a:p>
            <a:p>
              <a:pPr>
                <a:buClr>
                  <a:schemeClr val="tx1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he-IL" sz="2000" dirty="0"/>
                <a:t>הזרמת נזילות עד </a:t>
              </a:r>
              <a:r>
                <a:rPr lang="he-IL" sz="2000" b="1" dirty="0"/>
                <a:t>15 מיליארד דולר</a:t>
              </a:r>
              <a:r>
                <a:rPr lang="he-IL" sz="2000" dirty="0"/>
                <a:t> בכדי למתן את התנודתיות העזה </a:t>
              </a:r>
              <a:r>
                <a:rPr lang="he-IL" sz="2000" dirty="0" err="1"/>
                <a:t>בשע"ח</a:t>
              </a:r>
              <a:r>
                <a:rPr lang="he-IL" sz="2000" dirty="0"/>
                <a:t>. </a:t>
              </a:r>
            </a:p>
            <a:p>
              <a:pPr marL="0" indent="0">
                <a:buClr>
                  <a:schemeClr val="tx1"/>
                </a:buClr>
                <a:buSzPct val="120000"/>
                <a:buNone/>
              </a:pPr>
              <a:endParaRPr lang="he-IL" sz="2000" dirty="0"/>
            </a:p>
            <a:p>
              <a:pPr>
                <a:buClr>
                  <a:schemeClr val="tx1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he-IL" sz="2000" dirty="0" err="1"/>
                <a:t>תוכנית</a:t>
              </a:r>
              <a:r>
                <a:rPr lang="he-IL" sz="2000" dirty="0"/>
                <a:t> לרכישת אג"ח ממשלתיות בהיקף של </a:t>
              </a:r>
              <a:r>
                <a:rPr lang="he-IL" sz="2000" b="1" dirty="0"/>
                <a:t>50 </a:t>
              </a:r>
              <a:r>
                <a:rPr lang="he-IL" sz="2000" b="1" dirty="0" smtClean="0"/>
                <a:t>מיליארד </a:t>
              </a:r>
              <a:r>
                <a:rPr lang="he-IL" sz="2000" b="1" dirty="0"/>
                <a:t>₪ </a:t>
              </a:r>
              <a:r>
                <a:rPr lang="he-IL" sz="2000" dirty="0"/>
                <a:t>על מנת להוריד את רמת הריביות במשק.</a:t>
              </a:r>
            </a:p>
            <a:p>
              <a:pPr marL="0" indent="0">
                <a:buClr>
                  <a:schemeClr val="tx1"/>
                </a:buClr>
                <a:buSzPct val="120000"/>
                <a:buNone/>
              </a:pPr>
              <a:endParaRPr lang="he-IL" sz="2000" dirty="0"/>
            </a:p>
            <a:p>
              <a:pPr>
                <a:buClr>
                  <a:schemeClr val="tx1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he-IL" sz="2000" dirty="0"/>
                <a:t>אספקת נזילות שקלית למוסדיים על מנת לשמור על התפקוד התקין של השווקים הפיננסיים</a:t>
              </a:r>
              <a:r>
                <a:rPr lang="he-IL" sz="2200" dirty="0"/>
                <a:t>.</a:t>
              </a: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5098474E-22AA-457C-82D0-B026F7C7DCBF}"/>
              </a:ext>
            </a:extLst>
          </p:cNvPr>
          <p:cNvGrpSpPr/>
          <p:nvPr/>
        </p:nvGrpSpPr>
        <p:grpSpPr>
          <a:xfrm>
            <a:off x="3828248" y="1239802"/>
            <a:ext cx="4603726" cy="5498624"/>
            <a:chOff x="7991061" y="1674053"/>
            <a:chExt cx="4399297" cy="4553805"/>
          </a:xfrm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B92A1C07-978B-4168-882F-EC1F17602199}"/>
                </a:ext>
              </a:extLst>
            </p:cNvPr>
            <p:cNvSpPr/>
            <p:nvPr/>
          </p:nvSpPr>
          <p:spPr>
            <a:xfrm>
              <a:off x="7991062" y="1674055"/>
              <a:ext cx="4036816" cy="454386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36D74138-C1BA-40EA-98CD-8D0DC52746C6}"/>
                </a:ext>
              </a:extLst>
            </p:cNvPr>
            <p:cNvGrpSpPr/>
            <p:nvPr/>
          </p:nvGrpSpPr>
          <p:grpSpPr>
            <a:xfrm>
              <a:off x="7991061" y="1674053"/>
              <a:ext cx="4036816" cy="4543866"/>
              <a:chOff x="7991061" y="1674053"/>
              <a:chExt cx="4036816" cy="4543866"/>
            </a:xfrm>
          </p:grpSpPr>
          <p:sp>
            <p:nvSpPr>
              <p:cNvPr id="22" name="מלבן 21">
                <a:extLst>
                  <a:ext uri="{FF2B5EF4-FFF2-40B4-BE49-F238E27FC236}">
                    <a16:creationId xmlns:a16="http://schemas.microsoft.com/office/drawing/2014/main" id="{2CEF0D81-26D6-4A36-AE02-46870EFDF52A}"/>
                  </a:ext>
                </a:extLst>
              </p:cNvPr>
              <p:cNvSpPr/>
              <p:nvPr/>
            </p:nvSpPr>
            <p:spPr>
              <a:xfrm>
                <a:off x="7991061" y="1674054"/>
                <a:ext cx="4036816" cy="45438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3" name="מלבן 22">
                <a:extLst>
                  <a:ext uri="{FF2B5EF4-FFF2-40B4-BE49-F238E27FC236}">
                    <a16:creationId xmlns:a16="http://schemas.microsoft.com/office/drawing/2014/main" id="{3B78A01E-C85C-45CC-AA32-6262B14011DB}"/>
                  </a:ext>
                </a:extLst>
              </p:cNvPr>
              <p:cNvSpPr/>
              <p:nvPr/>
            </p:nvSpPr>
            <p:spPr>
              <a:xfrm>
                <a:off x="11496261" y="1674053"/>
                <a:ext cx="531616" cy="454386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19" name="מלבן 18">
              <a:extLst>
                <a:ext uri="{FF2B5EF4-FFF2-40B4-BE49-F238E27FC236}">
                  <a16:creationId xmlns:a16="http://schemas.microsoft.com/office/drawing/2014/main" id="{F0C79DE3-C3CD-46A8-AE2C-7ED01D64ACDB}"/>
                </a:ext>
              </a:extLst>
            </p:cNvPr>
            <p:cNvSpPr/>
            <p:nvPr/>
          </p:nvSpPr>
          <p:spPr>
            <a:xfrm>
              <a:off x="11429999" y="1683993"/>
              <a:ext cx="106017" cy="4543865"/>
            </a:xfrm>
            <a:prstGeom prst="rect">
              <a:avLst/>
            </a:prstGeom>
            <a:solidFill>
              <a:srgbClr val="2E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שולש שווה-שוקיים 19">
              <a:extLst>
                <a:ext uri="{FF2B5EF4-FFF2-40B4-BE49-F238E27FC236}">
                  <a16:creationId xmlns:a16="http://schemas.microsoft.com/office/drawing/2014/main" id="{FD5AFB5E-E0AA-4536-B022-AA97F1B7E2E2}"/>
                </a:ext>
              </a:extLst>
            </p:cNvPr>
            <p:cNvSpPr/>
            <p:nvPr/>
          </p:nvSpPr>
          <p:spPr>
            <a:xfrm rot="16200000">
              <a:off x="10930301" y="2183500"/>
              <a:ext cx="904461" cy="306969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1" name="תיבת טקסט 20">
              <a:extLst>
                <a:ext uri="{FF2B5EF4-FFF2-40B4-BE49-F238E27FC236}">
                  <a16:creationId xmlns:a16="http://schemas.microsoft.com/office/drawing/2014/main" id="{219489A5-78E3-4F64-AD8D-4D72835B5740}"/>
                </a:ext>
              </a:extLst>
            </p:cNvPr>
            <p:cNvSpPr txBox="1"/>
            <p:nvPr/>
          </p:nvSpPr>
          <p:spPr>
            <a:xfrm>
              <a:off x="11526758" y="2000207"/>
              <a:ext cx="863600" cy="58625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</a:rPr>
                <a:t>2</a:t>
              </a:r>
              <a:endParaRPr lang="he-IL" sz="4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מלבן 23">
            <a:extLst>
              <a:ext uri="{FF2B5EF4-FFF2-40B4-BE49-F238E27FC236}">
                <a16:creationId xmlns:a16="http://schemas.microsoft.com/office/drawing/2014/main" id="{DFDFF0CE-8E2E-46EE-9D6C-58945DE49A76}"/>
              </a:ext>
            </a:extLst>
          </p:cNvPr>
          <p:cNvSpPr/>
          <p:nvPr/>
        </p:nvSpPr>
        <p:spPr>
          <a:xfrm>
            <a:off x="3597008" y="1262259"/>
            <a:ext cx="3819141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he-IL" sz="2500" b="1" dirty="0">
                <a:solidFill>
                  <a:srgbClr val="2EABE0"/>
                </a:solidFill>
                <a:latin typeface="David" pitchFamily="34" charset="-79"/>
                <a:cs typeface="David" pitchFamily="34" charset="-79"/>
              </a:rPr>
              <a:t>בנקאות, אשראי ותשלומים</a:t>
            </a:r>
          </a:p>
          <a:p>
            <a:endParaRPr lang="he-IL" sz="1200" b="1" dirty="0">
              <a:solidFill>
                <a:srgbClr val="2EABE0"/>
              </a:solidFill>
              <a:latin typeface="David" panose="020E0502060401010101" pitchFamily="34" charset="-79"/>
            </a:endParaRPr>
          </a:p>
          <a:p>
            <a:endParaRPr lang="he-IL" sz="1200" b="1" dirty="0">
              <a:solidFill>
                <a:srgbClr val="2EABE0"/>
              </a:solidFill>
              <a:latin typeface="David" panose="020E0502060401010101" pitchFamily="34" charset="-79"/>
            </a:endParaRPr>
          </a:p>
          <a:p>
            <a:pPr marL="342900" indent="-342900" algn="r" rtl="1"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דחיית תשלומי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המשכנתא – </a:t>
            </a:r>
            <a:r>
              <a:rPr lang="he-IL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3-6 מיליארדי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/>
              <a:t>₪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buSzPct val="110000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הורדת דרישות ההון בכדי לאפשר לבנקים להגדיל את היקף האשראי לציבור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בעשרות מיליארדי </a:t>
            </a:r>
            <a:r>
              <a:rPr lang="he-IL" sz="2000" b="1" dirty="0"/>
              <a:t>₪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buSzPct val="110000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הקלות רגולטוריות וחשבונאיות שיאפשרו הגדלת מסגרות אשראי.</a:t>
            </a:r>
          </a:p>
          <a:p>
            <a:pPr algn="r" rtl="1">
              <a:buSzPct val="110000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השהיית הגבלות בשיקים ללא כיסוי.</a:t>
            </a:r>
          </a:p>
          <a:p>
            <a:pPr algn="r" rtl="1">
              <a:buSzPct val="110000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שמירה על התפקוד המלא מערכות המזומן, התשלומים והסליקה.</a:t>
            </a:r>
          </a:p>
        </p:txBody>
      </p: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89D11AE8-7A43-44A2-A420-12984CF6DA5E}"/>
              </a:ext>
            </a:extLst>
          </p:cNvPr>
          <p:cNvGrpSpPr/>
          <p:nvPr/>
        </p:nvGrpSpPr>
        <p:grpSpPr>
          <a:xfrm>
            <a:off x="51514" y="1229347"/>
            <a:ext cx="3942495" cy="5498624"/>
            <a:chOff x="7991061" y="1674053"/>
            <a:chExt cx="4385434" cy="4553805"/>
          </a:xfrm>
        </p:grpSpPr>
        <p:sp>
          <p:nvSpPr>
            <p:cNvPr id="26" name="מלבן: פינות מעוגלות 25">
              <a:extLst>
                <a:ext uri="{FF2B5EF4-FFF2-40B4-BE49-F238E27FC236}">
                  <a16:creationId xmlns:a16="http://schemas.microsoft.com/office/drawing/2014/main" id="{858D834F-33D7-4967-87C8-E261B194BC00}"/>
                </a:ext>
              </a:extLst>
            </p:cNvPr>
            <p:cNvSpPr/>
            <p:nvPr/>
          </p:nvSpPr>
          <p:spPr>
            <a:xfrm>
              <a:off x="7991062" y="1674055"/>
              <a:ext cx="4036816" cy="454386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7" name="קבוצה 26">
              <a:extLst>
                <a:ext uri="{FF2B5EF4-FFF2-40B4-BE49-F238E27FC236}">
                  <a16:creationId xmlns:a16="http://schemas.microsoft.com/office/drawing/2014/main" id="{53656A73-0FBB-4919-9EE4-B4D2F90EBFA8}"/>
                </a:ext>
              </a:extLst>
            </p:cNvPr>
            <p:cNvGrpSpPr/>
            <p:nvPr/>
          </p:nvGrpSpPr>
          <p:grpSpPr>
            <a:xfrm>
              <a:off x="7991061" y="1674053"/>
              <a:ext cx="4036816" cy="4543866"/>
              <a:chOff x="7991061" y="1674053"/>
              <a:chExt cx="4036816" cy="4543866"/>
            </a:xfrm>
          </p:grpSpPr>
          <p:sp>
            <p:nvSpPr>
              <p:cNvPr id="31" name="מלבן 30">
                <a:extLst>
                  <a:ext uri="{FF2B5EF4-FFF2-40B4-BE49-F238E27FC236}">
                    <a16:creationId xmlns:a16="http://schemas.microsoft.com/office/drawing/2014/main" id="{AF8DA95F-0ED7-442B-8F50-A8D263B6CF4E}"/>
                  </a:ext>
                </a:extLst>
              </p:cNvPr>
              <p:cNvSpPr/>
              <p:nvPr/>
            </p:nvSpPr>
            <p:spPr>
              <a:xfrm>
                <a:off x="7991061" y="1674054"/>
                <a:ext cx="4036816" cy="45438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מלבן 31">
                <a:extLst>
                  <a:ext uri="{FF2B5EF4-FFF2-40B4-BE49-F238E27FC236}">
                    <a16:creationId xmlns:a16="http://schemas.microsoft.com/office/drawing/2014/main" id="{89B67D55-E2FF-4E0F-874D-A7CD13986EA1}"/>
                  </a:ext>
                </a:extLst>
              </p:cNvPr>
              <p:cNvSpPr/>
              <p:nvPr/>
            </p:nvSpPr>
            <p:spPr>
              <a:xfrm>
                <a:off x="11429999" y="1674053"/>
                <a:ext cx="597878" cy="454386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921BD798-8D98-469A-91B2-F7A3BEE4B7EB}"/>
                </a:ext>
              </a:extLst>
            </p:cNvPr>
            <p:cNvSpPr/>
            <p:nvPr/>
          </p:nvSpPr>
          <p:spPr>
            <a:xfrm>
              <a:off x="11429999" y="1683993"/>
              <a:ext cx="106017" cy="4543865"/>
            </a:xfrm>
            <a:prstGeom prst="rect">
              <a:avLst/>
            </a:prstGeom>
            <a:solidFill>
              <a:srgbClr val="2E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שולש שווה-שוקיים 28">
              <a:extLst>
                <a:ext uri="{FF2B5EF4-FFF2-40B4-BE49-F238E27FC236}">
                  <a16:creationId xmlns:a16="http://schemas.microsoft.com/office/drawing/2014/main" id="{46A36FA1-C882-45F2-B64B-EFD08E74EDDB}"/>
                </a:ext>
              </a:extLst>
            </p:cNvPr>
            <p:cNvSpPr/>
            <p:nvPr/>
          </p:nvSpPr>
          <p:spPr>
            <a:xfrm rot="16200000">
              <a:off x="10930301" y="2183500"/>
              <a:ext cx="904461" cy="306969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0" name="תיבת טקסט 29">
              <a:extLst>
                <a:ext uri="{FF2B5EF4-FFF2-40B4-BE49-F238E27FC236}">
                  <a16:creationId xmlns:a16="http://schemas.microsoft.com/office/drawing/2014/main" id="{B2777E1F-1BFF-4F10-A6C3-E07EC96D7A89}"/>
                </a:ext>
              </a:extLst>
            </p:cNvPr>
            <p:cNvSpPr txBox="1"/>
            <p:nvPr/>
          </p:nvSpPr>
          <p:spPr>
            <a:xfrm>
              <a:off x="11512896" y="2007403"/>
              <a:ext cx="863599" cy="58625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</a:rPr>
                <a:t>3</a:t>
              </a:r>
              <a:endParaRPr lang="he-IL" sz="4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מלבן 32">
            <a:extLst>
              <a:ext uri="{FF2B5EF4-FFF2-40B4-BE49-F238E27FC236}">
                <a16:creationId xmlns:a16="http://schemas.microsoft.com/office/drawing/2014/main" id="{66C49BBB-153F-48E6-AECB-1466DC561957}"/>
              </a:ext>
            </a:extLst>
          </p:cNvPr>
          <p:cNvSpPr/>
          <p:nvPr/>
        </p:nvSpPr>
        <p:spPr>
          <a:xfrm>
            <a:off x="134981" y="1328058"/>
            <a:ext cx="2939071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2700"/>
              </a:lnSpc>
              <a:spcBef>
                <a:spcPct val="0"/>
              </a:spcBef>
            </a:pPr>
            <a:r>
              <a:rPr lang="he-IL" sz="2500" b="1" dirty="0">
                <a:solidFill>
                  <a:srgbClr val="2EABE0"/>
                </a:solidFill>
                <a:latin typeface="David" pitchFamily="34" charset="-79"/>
                <a:cs typeface="David" pitchFamily="34" charset="-79"/>
              </a:rPr>
              <a:t>יעוץ כלכלי לממשלה</a:t>
            </a:r>
          </a:p>
          <a:p>
            <a:pPr algn="r"/>
            <a:endParaRPr lang="he-IL" sz="1050" b="1" dirty="0">
              <a:solidFill>
                <a:srgbClr val="2EABE0"/>
              </a:solidFill>
              <a:latin typeface="David" panose="020E0502060401010101" pitchFamily="34" charset="-79"/>
            </a:endParaRPr>
          </a:p>
          <a:p>
            <a:pPr algn="r"/>
            <a:endParaRPr lang="he-IL" sz="500" b="1" dirty="0">
              <a:solidFill>
                <a:srgbClr val="2EABE0"/>
              </a:solidFill>
              <a:latin typeface="David" panose="020E0502060401010101" pitchFamily="34" charset="-79"/>
            </a:endParaRPr>
          </a:p>
          <a:p>
            <a:pPr marL="342900" indent="-342900" algn="r" rtl="1">
              <a:lnSpc>
                <a:spcPts val="2700"/>
              </a:lnSpc>
              <a:spcBef>
                <a:spcPct val="20000"/>
              </a:spcBef>
              <a:buClr>
                <a:srgbClr val="002060"/>
              </a:buClr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צעדי מדיניות למזעור הפגיעה הכלכלית במשק. </a:t>
            </a:r>
          </a:p>
          <a:p>
            <a:pPr marL="342900" indent="-342900" algn="r" rtl="1">
              <a:lnSpc>
                <a:spcPts val="2700"/>
              </a:lnSpc>
              <a:spcBef>
                <a:spcPct val="20000"/>
              </a:spcBef>
              <a:buClr>
                <a:srgbClr val="002060"/>
              </a:buClr>
              <a:buSzPct val="110000"/>
              <a:buFont typeface="Courier New" panose="02070309020205020404" pitchFamily="49" charset="0"/>
              <a:buChar char="o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lnSpc>
                <a:spcPts val="2700"/>
              </a:lnSpc>
              <a:spcBef>
                <a:spcPct val="20000"/>
              </a:spcBef>
              <a:buClr>
                <a:srgbClr val="002060"/>
              </a:buClr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קידום רשת ביטחון תקציבית וצעדים לטיפול בעסקים שנפגעו כתוצאה מהמשבר.</a:t>
            </a:r>
          </a:p>
          <a:p>
            <a:pPr marL="342900" indent="-342900" algn="r" rtl="1">
              <a:lnSpc>
                <a:spcPts val="2700"/>
              </a:lnSpc>
              <a:spcBef>
                <a:spcPct val="20000"/>
              </a:spcBef>
              <a:buClr>
                <a:srgbClr val="002060"/>
              </a:buClr>
              <a:buSzPct val="110000"/>
              <a:buFont typeface="Courier New" panose="02070309020205020404" pitchFamily="49" charset="0"/>
              <a:buChar char="o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lnSpc>
                <a:spcPts val="2700"/>
              </a:lnSpc>
              <a:spcBef>
                <a:spcPct val="20000"/>
              </a:spcBef>
              <a:buClr>
                <a:srgbClr val="002060"/>
              </a:buClr>
              <a:buSzPct val="110000"/>
              <a:buFont typeface="Courier New" panose="02070309020205020404" pitchFamily="49" charset="0"/>
              <a:buChar char="o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גיבוש אסטרטגיית יציאה מהמשבר.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FB686EBA-93AC-4B0E-83FD-B46E87F0EB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9591" b="1828"/>
          <a:stretch/>
        </p:blipFill>
        <p:spPr>
          <a:xfrm>
            <a:off x="11573354" y="1297042"/>
            <a:ext cx="480526" cy="476468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CE1844CB-253E-4888-90DB-1076107EE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423" y="1286107"/>
            <a:ext cx="446525" cy="442065"/>
          </a:xfrm>
          <a:prstGeom prst="rect">
            <a:avLst/>
          </a:prstGeom>
        </p:spPr>
      </p:pic>
      <p:pic>
        <p:nvPicPr>
          <p:cNvPr id="35" name="תמונה 34">
            <a:extLst>
              <a:ext uri="{FF2B5EF4-FFF2-40B4-BE49-F238E27FC236}">
                <a16:creationId xmlns:a16="http://schemas.microsoft.com/office/drawing/2014/main" id="{7C1DE1E1-D43C-4632-B392-07A7173DAA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3738" y="1269027"/>
            <a:ext cx="403612" cy="42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137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sraeliBan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E4053B-A44B-483E-8E44-CCF060BD99A1}"/>
</file>

<file path=customXml/itemProps2.xml><?xml version="1.0" encoding="utf-8"?>
<ds:datastoreItem xmlns:ds="http://schemas.openxmlformats.org/officeDocument/2006/customXml" ds:itemID="{00311F97-F3DF-497A-88B0-C0FF310539AE}"/>
</file>

<file path=customXml/itemProps3.xml><?xml version="1.0" encoding="utf-8"?>
<ds:datastoreItem xmlns:ds="http://schemas.openxmlformats.org/officeDocument/2006/customXml" ds:itemID="{5300A16A-14C3-4A65-96CC-8141AEDBD4A7}"/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148</Words>
  <Application>Microsoft Office PowerPoint</Application>
  <PresentationFormat>מסך רחב</PresentationFormat>
  <Paragraphs>34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David</vt:lpstr>
      <vt:lpstr>Segoe UI</vt:lpstr>
      <vt:lpstr>Segoe UI Light</vt:lpstr>
      <vt:lpstr>Wingdings</vt:lpstr>
      <vt:lpstr>1_Office Theme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פרנסואז בן צור</dc:creator>
  <cp:lastModifiedBy>boiuser</cp:lastModifiedBy>
  <cp:revision>34</cp:revision>
  <cp:lastPrinted>2020-03-30T12:38:21Z</cp:lastPrinted>
  <dcterms:created xsi:type="dcterms:W3CDTF">2020-03-23T08:56:16Z</dcterms:created>
  <dcterms:modified xsi:type="dcterms:W3CDTF">2020-03-30T15:42:02Z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