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13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7" r:id="rId2"/>
    <p:sldId id="362" r:id="rId3"/>
    <p:sldId id="356" r:id="rId4"/>
    <p:sldId id="357" r:id="rId5"/>
    <p:sldId id="358" r:id="rId6"/>
    <p:sldId id="360" r:id="rId7"/>
    <p:sldId id="359" r:id="rId8"/>
    <p:sldId id="361" r:id="rId9"/>
    <p:sldId id="321" r:id="rId10"/>
    <p:sldId id="353" r:id="rId11"/>
    <p:sldId id="336" r:id="rId12"/>
    <p:sldId id="325" r:id="rId13"/>
    <p:sldId id="339" r:id="rId14"/>
  </p:sldIdLst>
  <p:sldSz cx="9144000" cy="6858000" type="screen4x3"/>
  <p:notesSz cx="6797675" cy="9926638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380"/>
    <p:restoredTop sz="95186" autoAdjust="0"/>
  </p:normalViewPr>
  <p:slideViewPr>
    <p:cSldViewPr>
      <p:cViewPr varScale="1">
        <p:scale>
          <a:sx n="73" d="100"/>
          <a:sy n="73" d="100"/>
        </p:scale>
        <p:origin x="129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221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862" cy="495793"/>
          </a:xfrm>
          <a:prstGeom prst="rect">
            <a:avLst/>
          </a:prstGeom>
        </p:spPr>
        <p:txBody>
          <a:bodyPr vert="horz" lIns="88214" tIns="44108" rIns="88214" bIns="441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295" y="1"/>
            <a:ext cx="2945862" cy="495793"/>
          </a:xfrm>
          <a:prstGeom prst="rect">
            <a:avLst/>
          </a:prstGeom>
        </p:spPr>
        <p:txBody>
          <a:bodyPr vert="horz" lIns="88214" tIns="44108" rIns="88214" bIns="44108" rtlCol="0"/>
          <a:lstStyle>
            <a:lvl1pPr algn="r">
              <a:defRPr sz="1200"/>
            </a:lvl1pPr>
          </a:lstStyle>
          <a:p>
            <a:fld id="{043FEE6D-56E2-401C-8525-0B17A0B5AEF2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306"/>
            <a:ext cx="2945862" cy="495793"/>
          </a:xfrm>
          <a:prstGeom prst="rect">
            <a:avLst/>
          </a:prstGeom>
        </p:spPr>
        <p:txBody>
          <a:bodyPr vert="horz" lIns="88214" tIns="44108" rIns="88214" bIns="441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295" y="9429306"/>
            <a:ext cx="2945862" cy="495793"/>
          </a:xfrm>
          <a:prstGeom prst="rect">
            <a:avLst/>
          </a:prstGeom>
        </p:spPr>
        <p:txBody>
          <a:bodyPr vert="horz" lIns="88214" tIns="44108" rIns="88214" bIns="44108" rtlCol="0" anchor="b"/>
          <a:lstStyle>
            <a:lvl1pPr algn="r">
              <a:defRPr sz="1200"/>
            </a:lvl1pPr>
          </a:lstStyle>
          <a:p>
            <a:fld id="{AA06344F-316F-470B-947E-48B4AF3B5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7062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862" cy="495793"/>
          </a:xfrm>
          <a:prstGeom prst="rect">
            <a:avLst/>
          </a:prstGeom>
        </p:spPr>
        <p:txBody>
          <a:bodyPr vert="horz" lIns="88214" tIns="44108" rIns="88214" bIns="441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295" y="1"/>
            <a:ext cx="2945862" cy="495793"/>
          </a:xfrm>
          <a:prstGeom prst="rect">
            <a:avLst/>
          </a:prstGeom>
        </p:spPr>
        <p:txBody>
          <a:bodyPr vert="horz" lIns="88214" tIns="44108" rIns="88214" bIns="44108" rtlCol="0"/>
          <a:lstStyle>
            <a:lvl1pPr algn="r">
              <a:defRPr sz="1200"/>
            </a:lvl1pPr>
          </a:lstStyle>
          <a:p>
            <a:fld id="{A403BE69-62A6-48C5-94FD-DCCB1573C6DF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14" tIns="44108" rIns="88214" bIns="4410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64" y="4714653"/>
            <a:ext cx="5438748" cy="4466756"/>
          </a:xfrm>
          <a:prstGeom prst="rect">
            <a:avLst/>
          </a:prstGeom>
        </p:spPr>
        <p:txBody>
          <a:bodyPr vert="horz" lIns="88214" tIns="44108" rIns="88214" bIns="4410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306"/>
            <a:ext cx="2945862" cy="495793"/>
          </a:xfrm>
          <a:prstGeom prst="rect">
            <a:avLst/>
          </a:prstGeom>
        </p:spPr>
        <p:txBody>
          <a:bodyPr vert="horz" lIns="88214" tIns="44108" rIns="88214" bIns="441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295" y="9429306"/>
            <a:ext cx="2945862" cy="495793"/>
          </a:xfrm>
          <a:prstGeom prst="rect">
            <a:avLst/>
          </a:prstGeom>
        </p:spPr>
        <p:txBody>
          <a:bodyPr vert="horz" lIns="88214" tIns="44108" rIns="88214" bIns="44108" rtlCol="0" anchor="b"/>
          <a:lstStyle>
            <a:lvl1pPr algn="r">
              <a:defRPr sz="1200"/>
            </a:lvl1pPr>
          </a:lstStyle>
          <a:p>
            <a:fld id="{1C7AA0DC-86F3-4061-BC53-062DD2E86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031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AA0DC-86F3-4061-BC53-062DD2E8673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0894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>
          <a:xfrm>
            <a:off x="679768" y="4744805"/>
            <a:ext cx="5438140" cy="4466987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he-IL" sz="18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42CAB6-E517-40D5-8D0C-2063E73B258A}" type="slidenum">
              <a:rPr lang="he-IL" smtClean="0"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378967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CE01E3-CB5F-4003-9E6A-D93FC4DA7EBD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7826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he-IL" dirty="0" smtClean="0"/>
              <a:t>השופט משה גל הוא יו"ר ונציג הציבור</a:t>
            </a:r>
          </a:p>
          <a:p>
            <a:pPr algn="r" rtl="1"/>
            <a:r>
              <a:rPr lang="he-IL" dirty="0" smtClean="0"/>
              <a:t>אלי </a:t>
            </a:r>
            <a:r>
              <a:rPr lang="he-IL" dirty="0" err="1" smtClean="0"/>
              <a:t>גרונר</a:t>
            </a:r>
            <a:r>
              <a:rPr lang="he-IL" dirty="0" smtClean="0"/>
              <a:t> – מנכל ראש הממשלה</a:t>
            </a:r>
          </a:p>
          <a:p>
            <a:pPr algn="r" rtl="1"/>
            <a:r>
              <a:rPr lang="he-IL" dirty="0" smtClean="0"/>
              <a:t>שי </a:t>
            </a:r>
            <a:r>
              <a:rPr lang="he-IL" dirty="0" err="1" smtClean="0"/>
              <a:t>בהבד</a:t>
            </a:r>
            <a:r>
              <a:rPr lang="he-IL" dirty="0" smtClean="0"/>
              <a:t>- מנכל האוצר</a:t>
            </a:r>
          </a:p>
          <a:p>
            <a:pPr algn="r"/>
            <a:r>
              <a:rPr lang="he-IL" dirty="0"/>
              <a:t>פרופ' מומי דהן, נציג ציבור</a:t>
            </a:r>
          </a:p>
          <a:p>
            <a:pPr algn="r"/>
            <a:r>
              <a:rPr lang="he-IL" dirty="0"/>
              <a:t>מר גיל קינן, נציג קינן שפי</a:t>
            </a:r>
          </a:p>
          <a:p>
            <a:pPr algn="r"/>
            <a:r>
              <a:rPr lang="he-IL" dirty="0"/>
              <a:t>גב' </a:t>
            </a:r>
            <a:r>
              <a:rPr lang="he-IL" dirty="0" err="1"/>
              <a:t>נוה</a:t>
            </a:r>
            <a:r>
              <a:rPr lang="he-IL" dirty="0"/>
              <a:t> </a:t>
            </a:r>
            <a:r>
              <a:rPr lang="he-IL" dirty="0" err="1"/>
              <a:t>גרמר</a:t>
            </a:r>
            <a:r>
              <a:rPr lang="he-IL" dirty="0"/>
              <a:t>, נציגת קינן שפי</a:t>
            </a:r>
          </a:p>
          <a:p>
            <a:pPr algn="r"/>
            <a:r>
              <a:rPr lang="he-IL" dirty="0"/>
              <a:t>מר גילי מאי, רמ"ט מנכ"ל משרד ראש הממשלה</a:t>
            </a:r>
          </a:p>
          <a:p>
            <a:pPr algn="r"/>
            <a:r>
              <a:rPr lang="he-IL" dirty="0"/>
              <a:t>גב' נירית </a:t>
            </a:r>
            <a:r>
              <a:rPr lang="he-IL" dirty="0" err="1"/>
              <a:t>איבי</a:t>
            </a:r>
            <a:r>
              <a:rPr lang="he-IL" dirty="0"/>
              <a:t>, יועצת למנכ"ל משרד האוצר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AA0DC-86F3-4061-BC53-062DD2E8673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4967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he-IL" dirty="0" smtClean="0"/>
              <a:t>ב-2017 </a:t>
            </a:r>
            <a:r>
              <a:rPr lang="he-IL" dirty="0" err="1" smtClean="0"/>
              <a:t>היתה</a:t>
            </a:r>
            <a:r>
              <a:rPr lang="he-IL" dirty="0" smtClean="0"/>
              <a:t> הצעה להשקיע 20% מסך ההשקעות השנתיות בארץ ובפרויקטים לצמצום</a:t>
            </a:r>
            <a:r>
              <a:rPr lang="he-IL" baseline="0" dirty="0" smtClean="0"/>
              <a:t> פערים חברתיים - כלכליים</a:t>
            </a:r>
            <a:r>
              <a:rPr lang="he-IL" dirty="0" smtClean="0"/>
              <a:t>  </a:t>
            </a:r>
          </a:p>
          <a:p>
            <a:pPr algn="r" rtl="1"/>
            <a:r>
              <a:rPr lang="he-IL" dirty="0" smtClean="0"/>
              <a:t>השקעה מקומית יכולה לגרום לעיוותים בכל מיני רבדים: למשל </a:t>
            </a:r>
            <a:r>
              <a:rPr lang="he-IL" dirty="0" err="1" smtClean="0"/>
              <a:t>הקשעה</a:t>
            </a:r>
            <a:r>
              <a:rPr lang="he-IL" baseline="0" dirty="0" smtClean="0"/>
              <a:t> בפרויקטים שלולא הקרן לא היו משקיעים בהם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AA0DC-86F3-4061-BC53-062DD2E8673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110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he-IL" dirty="0" smtClean="0"/>
              <a:t>ב-2017 </a:t>
            </a:r>
            <a:r>
              <a:rPr lang="he-IL" dirty="0" err="1" smtClean="0"/>
              <a:t>היתה</a:t>
            </a:r>
            <a:r>
              <a:rPr lang="he-IL" dirty="0" smtClean="0"/>
              <a:t> הצעה להשקיע 20% מסך ההשקעות השנתיות בארץ ובפרויקטים לצמצום</a:t>
            </a:r>
            <a:r>
              <a:rPr lang="he-IL" baseline="0" dirty="0" smtClean="0"/>
              <a:t> פערים חברתיים - כלכליים</a:t>
            </a:r>
            <a:r>
              <a:rPr lang="he-IL" dirty="0" smtClean="0"/>
              <a:t>  </a:t>
            </a:r>
          </a:p>
          <a:p>
            <a:pPr algn="r" rtl="1"/>
            <a:r>
              <a:rPr lang="he-IL" dirty="0" smtClean="0"/>
              <a:t>השקעה מקומית יכולה לגרום לעיוותים בכל מיני רבדים: למשל </a:t>
            </a:r>
            <a:r>
              <a:rPr lang="he-IL" dirty="0" err="1" smtClean="0"/>
              <a:t>הקשעה</a:t>
            </a:r>
            <a:r>
              <a:rPr lang="he-IL" baseline="0" dirty="0" smtClean="0"/>
              <a:t> בפרויקטים שלולא הקרן לא היו משקיעים בהם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AA0DC-86F3-4061-BC53-062DD2E8673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9566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he-IL" dirty="0" smtClean="0"/>
              <a:t>ב-2017 </a:t>
            </a:r>
            <a:r>
              <a:rPr lang="he-IL" dirty="0" err="1" smtClean="0"/>
              <a:t>היתה</a:t>
            </a:r>
            <a:r>
              <a:rPr lang="he-IL" dirty="0" smtClean="0"/>
              <a:t> הצעה להשקיע 20% מסך ההשקעות השנתיות בארץ ובפרויקטים לצמצום</a:t>
            </a:r>
            <a:r>
              <a:rPr lang="he-IL" baseline="0" dirty="0" smtClean="0"/>
              <a:t> פערים חברתיים - כלכליים</a:t>
            </a:r>
            <a:r>
              <a:rPr lang="he-IL" dirty="0" smtClean="0"/>
              <a:t>  </a:t>
            </a:r>
          </a:p>
          <a:p>
            <a:pPr algn="r" rtl="1"/>
            <a:r>
              <a:rPr lang="he-IL" dirty="0" smtClean="0"/>
              <a:t>השקעה מקומית יכולה לגרום לעיוותים בכל מיני רבדים: למשל </a:t>
            </a:r>
            <a:r>
              <a:rPr lang="he-IL" dirty="0" err="1" smtClean="0"/>
              <a:t>הקשעה</a:t>
            </a:r>
            <a:r>
              <a:rPr lang="he-IL" baseline="0" dirty="0" smtClean="0"/>
              <a:t> בפרויקטים שלולא הקרן לא היו משקיעים בהם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AA0DC-86F3-4061-BC53-062DD2E8673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2748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he-IL" dirty="0" smtClean="0"/>
              <a:t>היקף היצוא קשה להערכה בגלל שינויים בקצב הפיתוח של לוויתן</a:t>
            </a:r>
          </a:p>
          <a:p>
            <a:pPr algn="r" rtl="1"/>
            <a:r>
              <a:rPr lang="he-IL" dirty="0" smtClean="0"/>
              <a:t>יש גם שאלה לאן תוסט</a:t>
            </a:r>
            <a:r>
              <a:rPr lang="he-IL" baseline="0" dirty="0" smtClean="0"/>
              <a:t> </a:t>
            </a:r>
            <a:r>
              <a:rPr lang="he-IL" baseline="0" dirty="0" err="1" smtClean="0"/>
              <a:t>הביקושים</a:t>
            </a:r>
            <a:r>
              <a:rPr lang="he-IL" baseline="0" dirty="0" smtClean="0"/>
              <a:t> יוסטו למאגרים אחרים שטרם החלו בהשקעה זה יעכב את קבלת המס</a:t>
            </a:r>
          </a:p>
          <a:p>
            <a:pPr algn="r" rtl="1"/>
            <a:r>
              <a:rPr lang="he-IL" baseline="0" dirty="0" smtClean="0"/>
              <a:t>מ-2020 צפוי 0.6 מיליארד דולר בשנה</a:t>
            </a:r>
          </a:p>
          <a:p>
            <a:pPr algn="r" rtl="1"/>
            <a:r>
              <a:rPr lang="he-IL" baseline="0" dirty="0" smtClean="0"/>
              <a:t>תמלוגים אינם מגעים לקרן הם רווחים לתקציב הממשלה</a:t>
            </a:r>
          </a:p>
          <a:p>
            <a:pPr algn="r" rtl="1"/>
            <a:endParaRPr lang="he-IL" baseline="0" dirty="0" smtClean="0"/>
          </a:p>
          <a:p>
            <a:pPr algn="r" rtl="1"/>
            <a:r>
              <a:rPr lang="he-IL" baseline="0" dirty="0" smtClean="0"/>
              <a:t>בהקשר להצעה </a:t>
            </a:r>
            <a:r>
              <a:rPr lang="he-IL" baseline="0" dirty="0" err="1" smtClean="0"/>
              <a:t>שהיתה</a:t>
            </a:r>
            <a:r>
              <a:rPr lang="he-IL" baseline="0" dirty="0" smtClean="0"/>
              <a:t> לשנות את החוק על ידי דוד ביטן</a:t>
            </a:r>
          </a:p>
          <a:p>
            <a:pPr marL="220553" indent="-220553" algn="r" rtl="1">
              <a:buFont typeface="+mj-lt"/>
              <a:buAutoNum type="arabicPeriod"/>
            </a:pPr>
            <a:r>
              <a:rPr lang="he-IL" dirty="0"/>
              <a:t>הקרן מיועדת לחלוקה בין-דורית של תקבולי הגז תוך צמצום הלחץ שיוצרים תקבולים אלה לייסוף ריאלי.</a:t>
            </a:r>
            <a:endParaRPr lang="en-US" dirty="0"/>
          </a:p>
          <a:p>
            <a:pPr marL="220553" indent="-220553" algn="r" rtl="1">
              <a:buFont typeface="+mj-lt"/>
              <a:buAutoNum type="arabicPeriod"/>
            </a:pPr>
            <a:r>
              <a:rPr lang="he-IL" dirty="0"/>
              <a:t>כבר על פי החקיקה הנוכחית מיועדים כשני שלישים מתועלות הגז – כולל הכנסות הממשלה ממס החברות ומתמלוגים, והוזלת מחירי האנרגיה בשל חיסכון בעלויות הובלה – לרווחת הדור הנוכחי. זאת בשונה מנורבגיה, למשל, בה כמעט אין שימוש מקומי בגז ובנפט המופקים, וכל תקבולי המסים מוקצים לקרן הבין-דורית.</a:t>
            </a:r>
            <a:endParaRPr lang="en-US" dirty="0"/>
          </a:p>
          <a:p>
            <a:pPr marL="220553" indent="-220553" algn="r" rtl="1">
              <a:buFont typeface="+mj-lt"/>
              <a:buAutoNum type="arabicPeriod"/>
            </a:pPr>
            <a:r>
              <a:rPr lang="he-IL" dirty="0"/>
              <a:t>הדרך לבצע את הצעת החוק, אם תתקבל, היא באמצעות תקציב המדינה: האורגנים של הקרן אינם בעלי הכישורים לעסוק בסוגיות המוצעות.</a:t>
            </a:r>
            <a:endParaRPr lang="en-US" dirty="0"/>
          </a:p>
          <a:p>
            <a:pPr marL="220553" indent="-220553" algn="r" rtl="1">
              <a:buFont typeface="+mj-lt"/>
              <a:buAutoNum type="arabicPeriod"/>
            </a:pPr>
            <a:r>
              <a:rPr lang="he-IL" dirty="0"/>
              <a:t>הדוגמאות של מדינות בהן יש קרנות מסוגים אחרים: קרנות פנסיה לאומיות, קרנות השקעה לאומיות, קרנות ייצוב אינן בנות השוואה לסוגיה של הגז בישראל.</a:t>
            </a:r>
            <a:endParaRPr lang="en-US" dirty="0"/>
          </a:p>
          <a:p>
            <a:pPr marL="220553" indent="-220553" algn="r" rtl="1">
              <a:buFont typeface="+mj-lt"/>
              <a:buAutoNum type="arabicPeriod"/>
            </a:pPr>
            <a:r>
              <a:rPr lang="he-IL" dirty="0"/>
              <a:t>גם אזורים שאין להם מטבע עצמאי – אלברטה בקנדה או אלסקה – אינם דומים למקרה הישראלי של משק קטן ופתוח עם משאבי גז שהפקתם תחומה לתקופה קצרה יחסית של כמה עשורים.</a:t>
            </a:r>
            <a:endParaRPr lang="en-US" dirty="0"/>
          </a:p>
          <a:p>
            <a:pPr marL="220553" indent="-220553" algn="r" rtl="1">
              <a:buFont typeface="+mj-lt"/>
              <a:buAutoNum type="arabicPeriod"/>
            </a:pPr>
            <a:r>
              <a:rPr lang="he-IL" dirty="0"/>
              <a:t>בניגוד לאמור במסמך, הקרן מספקת כבר היום כרית ביטחון למצבי חירום ביטחוניים, וזאת מעבר לכך שמרבית תקבולי הגז מועברים כאמור לתקציב המדינה.</a:t>
            </a:r>
            <a:endParaRPr lang="en-US" dirty="0"/>
          </a:p>
          <a:p>
            <a:pPr algn="r" rtl="1"/>
            <a:endParaRPr lang="he-IL" dirty="0" smtClean="0"/>
          </a:p>
          <a:p>
            <a:pPr algn="r" rtl="1"/>
            <a:r>
              <a:rPr lang="he-IL" dirty="0" smtClean="0"/>
              <a:t>באחד השלבים</a:t>
            </a:r>
            <a:r>
              <a:rPr lang="he-IL" baseline="0" dirty="0" smtClean="0"/>
              <a:t> עלה נושא תשלום המס בדולרים ע"י החברות (רשות המיסים </a:t>
            </a:r>
            <a:r>
              <a:rPr lang="he-IL" baseline="0" dirty="0" err="1" smtClean="0"/>
              <a:t>היתה</a:t>
            </a:r>
            <a:r>
              <a:rPr lang="he-IL" baseline="0" dirty="0" smtClean="0"/>
              <a:t> </a:t>
            </a:r>
            <a:r>
              <a:rPr lang="he-IL" baseline="0" dirty="0" err="1" smtClean="0"/>
              <a:t>מוטרת</a:t>
            </a:r>
            <a:r>
              <a:rPr lang="he-IL" baseline="0" dirty="0" smtClean="0"/>
              <a:t> מעלויות ההמרה)</a:t>
            </a:r>
          </a:p>
          <a:p>
            <a:pPr algn="r" rtl="1"/>
            <a:endParaRPr lang="he-IL" baseline="0" dirty="0" smtClean="0"/>
          </a:p>
          <a:p>
            <a:pPr algn="r" rtl="1"/>
            <a:r>
              <a:rPr lang="he-IL" baseline="0" dirty="0" err="1" smtClean="0"/>
              <a:t>כי"ל</a:t>
            </a:r>
            <a:r>
              <a:rPr lang="he-IL" baseline="0" dirty="0" smtClean="0"/>
              <a:t> ברום – צפוי סכום זעום של 5 מיליון דולר</a:t>
            </a:r>
          </a:p>
          <a:p>
            <a:pPr algn="r" rtl="1"/>
            <a:r>
              <a:rPr lang="he-IL" baseline="0" dirty="0" smtClean="0"/>
              <a:t>האשלג רחוק מזה</a:t>
            </a:r>
          </a:p>
          <a:p>
            <a:pPr algn="r" rtl="1"/>
            <a:r>
              <a:rPr lang="he-IL" baseline="0" dirty="0" smtClean="0"/>
              <a:t>היה שינוי בחוק לגבי רווחים ממכירת משאבי טבע מדובר </a:t>
            </a:r>
            <a:r>
              <a:rPr lang="he-IL" baseline="0" dirty="0" err="1" smtClean="0"/>
              <a:t>בכיל</a:t>
            </a:r>
            <a:r>
              <a:rPr lang="he-IL" baseline="0" dirty="0" smtClean="0"/>
              <a:t> וברום</a:t>
            </a:r>
          </a:p>
          <a:p>
            <a:pPr algn="r" rtl="1"/>
            <a:r>
              <a:rPr lang="he-IL" baseline="0" dirty="0" smtClean="0"/>
              <a:t>עתודות הגז בארה"ב וקטר עלו</a:t>
            </a:r>
          </a:p>
          <a:p>
            <a:pPr algn="r" rtl="1"/>
            <a:r>
              <a:rPr lang="he-IL" baseline="0" dirty="0" smtClean="0"/>
              <a:t>שיפורים טכנולוגיים הוזילו את עלויות ההפקה </a:t>
            </a:r>
          </a:p>
          <a:p>
            <a:pPr algn="r" rtl="1"/>
            <a:r>
              <a:rPr lang="he-IL" baseline="0" dirty="0" smtClean="0"/>
              <a:t>לכן מחיר הגז יורד</a:t>
            </a:r>
          </a:p>
          <a:p>
            <a:pPr algn="r" rtl="1"/>
            <a:endParaRPr lang="he-IL" baseline="0" dirty="0" smtClean="0"/>
          </a:p>
          <a:p>
            <a:pPr algn="r" rtl="1"/>
            <a:r>
              <a:rPr lang="he-IL" baseline="0" dirty="0" smtClean="0"/>
              <a:t>2016 פקיסטן </a:t>
            </a:r>
            <a:r>
              <a:rPr lang="he-IL" baseline="0" dirty="0" err="1" smtClean="0"/>
              <a:t>תיבא</a:t>
            </a:r>
            <a:r>
              <a:rPr lang="he-IL" baseline="0" dirty="0" smtClean="0"/>
              <a:t> מקטר ב6.6 דולר ליחידת חום</a:t>
            </a:r>
          </a:p>
          <a:p>
            <a:pPr algn="r" rtl="1"/>
            <a:r>
              <a:rPr lang="he-IL" baseline="0" dirty="0" smtClean="0"/>
              <a:t>אמנם שטייניץ הראה 15-18 דולר ליחידה אבל זה היה לפני הירידות</a:t>
            </a:r>
          </a:p>
          <a:p>
            <a:pPr algn="r" rtl="1"/>
            <a:r>
              <a:rPr lang="he-IL" baseline="0" dirty="0" smtClean="0"/>
              <a:t>במרץ 2016 חוזי </a:t>
            </a:r>
            <a:r>
              <a:rPr lang="en-US" baseline="0" dirty="0" smtClean="0"/>
              <a:t>LNG</a:t>
            </a:r>
            <a:r>
              <a:rPr lang="he-IL" baseline="0" dirty="0" smtClean="0"/>
              <a:t> ירדו ל-4 בהשוואה ל-18-20 ב-2015</a:t>
            </a:r>
          </a:p>
          <a:p>
            <a:pPr algn="r" rtl="1"/>
            <a:r>
              <a:rPr lang="he-IL" baseline="0" dirty="0" smtClean="0"/>
              <a:t>באירופה ב-2016 </a:t>
            </a:r>
            <a:r>
              <a:rPr lang="he-IL" baseline="0" dirty="0" err="1" smtClean="0"/>
              <a:t>היתה</a:t>
            </a:r>
            <a:r>
              <a:rPr lang="he-IL" baseline="0" dirty="0" smtClean="0"/>
              <a:t> צניחה של 40% במחירי הגז הנוזלי</a:t>
            </a:r>
          </a:p>
          <a:p>
            <a:pPr algn="r" rtl="1"/>
            <a:r>
              <a:rPr lang="he-IL" baseline="0" dirty="0" smtClean="0"/>
              <a:t>גם החוזים לגז טבעי ירדו ל-5 בהשוואה ל-11 ב-2014</a:t>
            </a:r>
          </a:p>
          <a:p>
            <a:pPr algn="r" rtl="1"/>
            <a:r>
              <a:rPr lang="he-IL" baseline="0" dirty="0" smtClean="0"/>
              <a:t>שברון מפעילה החל מ2016 מתקן גורדון באוסטרליה וארה"ב בלואיזיאנה – הפקת גז נוזלי שהגדיל את ההיצע של הגז</a:t>
            </a:r>
          </a:p>
          <a:p>
            <a:pPr algn="r" rtl="1"/>
            <a:r>
              <a:rPr lang="he-IL" baseline="0" dirty="0" smtClean="0"/>
              <a:t>האשלג: </a:t>
            </a:r>
          </a:p>
          <a:p>
            <a:pPr algn="r" rtl="1"/>
            <a:r>
              <a:rPr lang="he-IL" baseline="0" dirty="0" smtClean="0"/>
              <a:t>3/07- 3/09 400% עליה</a:t>
            </a:r>
          </a:p>
          <a:p>
            <a:pPr algn="r" rtl="1"/>
            <a:r>
              <a:rPr lang="he-IL" baseline="0" dirty="0" smtClean="0"/>
              <a:t>4/09 – 5/10 64% ירידות</a:t>
            </a:r>
          </a:p>
          <a:p>
            <a:pPr algn="r" rtl="1"/>
            <a:r>
              <a:rPr lang="he-IL" baseline="0" dirty="0" smtClean="0"/>
              <a:t>6/10-3/12 50% עליה</a:t>
            </a:r>
          </a:p>
          <a:p>
            <a:pPr algn="r" rtl="1"/>
            <a:r>
              <a:rPr lang="he-IL" baseline="0" dirty="0" smtClean="0"/>
              <a:t>מאז ירידה של 55%</a:t>
            </a:r>
          </a:p>
          <a:p>
            <a:pPr algn="r" rtl="1"/>
            <a:endParaRPr lang="he-IL" baseline="0" dirty="0" smtClean="0"/>
          </a:p>
          <a:p>
            <a:pPr algn="r" rtl="1"/>
            <a:r>
              <a:rPr lang="he-IL" baseline="0" dirty="0" smtClean="0"/>
              <a:t>הברום הסיני 8/15-6/16 עלה ב-51% ומאז ב-13% </a:t>
            </a:r>
          </a:p>
          <a:p>
            <a:pPr algn="r" rtl="1"/>
            <a:r>
              <a:rPr lang="he-IL" baseline="0" dirty="0" err="1" smtClean="0"/>
              <a:t>כי"ל</a:t>
            </a:r>
            <a:r>
              <a:rPr lang="he-IL" baseline="0" dirty="0" smtClean="0"/>
              <a:t> ייצרה בעבר ברום לדשנים שכבר לא נסחר – לא בשימוש</a:t>
            </a:r>
          </a:p>
          <a:p>
            <a:pPr algn="r" rtl="1"/>
            <a:r>
              <a:rPr lang="he-IL" baseline="0" dirty="0" smtClean="0"/>
              <a:t>היום מייצר ברום </a:t>
            </a:r>
            <a:r>
              <a:rPr lang="he-IL" baseline="0" dirty="0" err="1" smtClean="0"/>
              <a:t>ליטיום</a:t>
            </a:r>
            <a:r>
              <a:rPr lang="he-IL" baseline="0" dirty="0" smtClean="0"/>
              <a:t> לצרכי מעכבי בערה.</a:t>
            </a:r>
          </a:p>
          <a:p>
            <a:pPr algn="r" rtl="1"/>
            <a:r>
              <a:rPr lang="he-IL" baseline="0" dirty="0" smtClean="0"/>
              <a:t>על זה צריך להסתכל כדי לדעת </a:t>
            </a:r>
            <a:r>
              <a:rPr lang="he-IL" baseline="0" smtClean="0"/>
              <a:t>את המחירים – על התוצרים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AA0DC-86F3-4061-BC53-062DD2E8673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090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he-IL" dirty="0" smtClean="0"/>
              <a:t>ב-2017 </a:t>
            </a:r>
            <a:r>
              <a:rPr lang="he-IL" dirty="0" err="1" smtClean="0"/>
              <a:t>היתה</a:t>
            </a:r>
            <a:r>
              <a:rPr lang="he-IL" dirty="0" smtClean="0"/>
              <a:t> הצעה להשקיע 20% מסך ההשקעות השנתיות בארץ ובפרויקטים לצמצום</a:t>
            </a:r>
            <a:r>
              <a:rPr lang="he-IL" baseline="0" dirty="0" smtClean="0"/>
              <a:t> פערים חברתיים - כלכליים</a:t>
            </a:r>
            <a:r>
              <a:rPr lang="he-IL" dirty="0" smtClean="0"/>
              <a:t>  </a:t>
            </a:r>
          </a:p>
          <a:p>
            <a:pPr algn="r" rtl="1"/>
            <a:r>
              <a:rPr lang="he-IL" dirty="0" smtClean="0"/>
              <a:t>השקעה מקומית יכולה לגרום לעיוותים בכל מיני רבדים: למשל </a:t>
            </a:r>
            <a:r>
              <a:rPr lang="he-IL" dirty="0" err="1" smtClean="0"/>
              <a:t>הקשעה</a:t>
            </a:r>
            <a:r>
              <a:rPr lang="he-IL" baseline="0" dirty="0" smtClean="0"/>
              <a:t> בפרויקטים שלולא הקרן לא היו משקיעים בהם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AA0DC-86F3-4061-BC53-062DD2E8673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8036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he-IL" dirty="0" smtClean="0"/>
              <a:t>ב-2017 </a:t>
            </a:r>
            <a:r>
              <a:rPr lang="he-IL" dirty="0" err="1" smtClean="0"/>
              <a:t>היתה</a:t>
            </a:r>
            <a:r>
              <a:rPr lang="he-IL" dirty="0" smtClean="0"/>
              <a:t> הצעה להשקיע 20% מסך ההשקעות השנתיות בארץ ובפרויקטים לצמצום</a:t>
            </a:r>
            <a:r>
              <a:rPr lang="he-IL" baseline="0" dirty="0" smtClean="0"/>
              <a:t> פערים חברתיים - כלכליים</a:t>
            </a:r>
            <a:r>
              <a:rPr lang="he-IL" dirty="0" smtClean="0"/>
              <a:t>  </a:t>
            </a:r>
          </a:p>
          <a:p>
            <a:pPr algn="r" rtl="1"/>
            <a:r>
              <a:rPr lang="he-IL" dirty="0" smtClean="0"/>
              <a:t>השקעה מקומית יכולה לגרום לעיוותים בכל מיני רבדים: למשל </a:t>
            </a:r>
            <a:r>
              <a:rPr lang="he-IL" dirty="0" err="1" smtClean="0"/>
              <a:t>הקשעה</a:t>
            </a:r>
            <a:r>
              <a:rPr lang="he-IL" baseline="0" dirty="0" smtClean="0"/>
              <a:t> בפרויקטים שלולא הקרן לא היו משקיעים בהם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AA0DC-86F3-4061-BC53-062DD2E8673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7775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he-IL" dirty="0" smtClean="0"/>
              <a:t>ב-2017 </a:t>
            </a:r>
            <a:r>
              <a:rPr lang="he-IL" dirty="0" err="1" smtClean="0"/>
              <a:t>היתה</a:t>
            </a:r>
            <a:r>
              <a:rPr lang="he-IL" dirty="0" smtClean="0"/>
              <a:t> הצעה להשקיע 20% מסך ההשקעות השנתיות בארץ ובפרויקטים לצמצום</a:t>
            </a:r>
            <a:r>
              <a:rPr lang="he-IL" baseline="0" dirty="0" smtClean="0"/>
              <a:t> פערים חברתיים - כלכליים</a:t>
            </a:r>
            <a:r>
              <a:rPr lang="he-IL" dirty="0" smtClean="0"/>
              <a:t>  </a:t>
            </a:r>
          </a:p>
          <a:p>
            <a:pPr algn="r" rtl="1"/>
            <a:r>
              <a:rPr lang="he-IL" dirty="0" smtClean="0"/>
              <a:t>השקעה מקומית יכולה לגרום לעיוותים בכל מיני רבדים: למשל </a:t>
            </a:r>
            <a:r>
              <a:rPr lang="he-IL" dirty="0" err="1" smtClean="0"/>
              <a:t>הקשעה</a:t>
            </a:r>
            <a:r>
              <a:rPr lang="he-IL" baseline="0" dirty="0" smtClean="0"/>
              <a:t> בפרויקטים שלולא הקרן לא היו משקיעים בהם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AA0DC-86F3-4061-BC53-062DD2E8673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5181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he-IL" dirty="0" smtClean="0"/>
              <a:t>נקודה שלישית – לפני מס חברות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AA0DC-86F3-4061-BC53-062DD2E8673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0838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he-IL" dirty="0" smtClean="0"/>
              <a:t>נקודה שלישית – לפני מס חברות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AA0DC-86F3-4061-BC53-062DD2E8673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9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</a:t>
            </a:r>
            <a:r>
              <a:rPr lang="he-IL" dirty="0" smtClean="0"/>
              <a:t> </a:t>
            </a:r>
            <a:r>
              <a:rPr lang="en-US" dirty="0" smtClean="0"/>
              <a:t>style</a:t>
            </a:r>
            <a:endParaRPr lang="he-I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72637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he-IL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e-IL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024DD-4C10-4996-8042-F5A34DCEE434}" type="slidenum">
              <a:rPr lang="he-IL" smtClean="0">
                <a:solidFill>
                  <a:prstClr val="black"/>
                </a:solidFill>
              </a:rPr>
              <a:pPr/>
              <a:t>‹#›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508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he-IL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e-IL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024DD-4C10-4996-8042-F5A34DCEE434}" type="slidenum">
              <a:rPr lang="he-IL" smtClean="0">
                <a:solidFill>
                  <a:prstClr val="black"/>
                </a:solidFill>
              </a:rPr>
              <a:pPr/>
              <a:t>‹#›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469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he-IL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e-IL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68413-2AC6-481B-BCAD-1253D166360D}" type="slidenum">
              <a:rPr lang="he-IL" smtClean="0">
                <a:solidFill>
                  <a:prstClr val="black"/>
                </a:solidFill>
              </a:rPr>
              <a:pPr/>
              <a:t>‹#›</a:t>
            </a:fld>
            <a:endParaRPr lang="he-IL">
              <a:solidFill>
                <a:prstClr val="black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01822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643192" cy="775100"/>
          </a:xfrm>
        </p:spPr>
        <p:txBody>
          <a:bodyPr/>
          <a:lstStyle>
            <a:lvl1pPr algn="r">
              <a:defRPr>
                <a:latin typeface="+mj-lt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cs typeface="+mj-cs"/>
              </a:defRPr>
            </a:lvl1pPr>
            <a:lvl5pPr>
              <a:defRPr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he-IL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e-IL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024DD-4C10-4996-8042-F5A34DCEE434}" type="slidenum">
              <a:rPr lang="he-IL" smtClean="0">
                <a:solidFill>
                  <a:prstClr val="black"/>
                </a:solidFill>
              </a:rPr>
              <a:pPr/>
              <a:t>‹#›</a:t>
            </a:fld>
            <a:endParaRPr lang="he-IL">
              <a:solidFill>
                <a:prstClr val="black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07504" y="980728"/>
            <a:ext cx="8928992" cy="0"/>
          </a:xfrm>
          <a:prstGeom prst="line">
            <a:avLst/>
          </a:prstGeom>
          <a:ln w="31750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00392" y="209601"/>
            <a:ext cx="936104" cy="736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920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he-IL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e-IL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024DD-4C10-4996-8042-F5A34DCEE434}" type="slidenum">
              <a:rPr lang="he-IL" smtClean="0">
                <a:solidFill>
                  <a:prstClr val="black"/>
                </a:solidFill>
              </a:rPr>
              <a:pPr/>
              <a:t>‹#›</a:t>
            </a:fld>
            <a:endParaRPr lang="he-IL">
              <a:solidFill>
                <a:prstClr val="black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80363" y="188640"/>
            <a:ext cx="1028700" cy="80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225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he-IL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e-IL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024DD-4C10-4996-8042-F5A34DCEE434}" type="slidenum">
              <a:rPr lang="he-IL" smtClean="0">
                <a:solidFill>
                  <a:prstClr val="black"/>
                </a:solidFill>
              </a:rPr>
              <a:pPr/>
              <a:t>‹#›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031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he-IL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e-IL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024DD-4C10-4996-8042-F5A34DCEE434}" type="slidenum">
              <a:rPr lang="he-IL" smtClean="0">
                <a:solidFill>
                  <a:prstClr val="black"/>
                </a:solidFill>
              </a:rPr>
              <a:pPr/>
              <a:t>‹#›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682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024DD-4C10-4996-8042-F5A34DCEE434}" type="slidenum">
              <a:rPr lang="he-IL" smtClean="0">
                <a:solidFill>
                  <a:prstClr val="black"/>
                </a:solidFill>
              </a:rPr>
              <a:pPr/>
              <a:t>‹#›</a:t>
            </a:fld>
            <a:endParaRPr lang="he-IL">
              <a:solidFill>
                <a:prstClr val="black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643192" cy="775100"/>
          </a:xfrm>
        </p:spPr>
        <p:txBody>
          <a:bodyPr/>
          <a:lstStyle>
            <a:lvl1pPr algn="r">
              <a:defRPr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he-IL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7504" y="980728"/>
            <a:ext cx="8928992" cy="0"/>
          </a:xfrm>
          <a:prstGeom prst="line">
            <a:avLst/>
          </a:prstGeom>
          <a:ln w="31750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3821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he-IL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e-IL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024DD-4C10-4996-8042-F5A34DCEE434}" type="slidenum">
              <a:rPr lang="he-IL" smtClean="0">
                <a:solidFill>
                  <a:prstClr val="black"/>
                </a:solidFill>
              </a:rPr>
              <a:pPr/>
              <a:t>‹#›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570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he-IL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e-IL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024DD-4C10-4996-8042-F5A34DCEE434}" type="slidenum">
              <a:rPr lang="he-IL" smtClean="0">
                <a:solidFill>
                  <a:prstClr val="black"/>
                </a:solidFill>
              </a:rPr>
              <a:pPr/>
              <a:t>‹#›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975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he-IL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e-IL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024DD-4C10-4996-8042-F5A34DCEE434}" type="slidenum">
              <a:rPr lang="he-IL" smtClean="0">
                <a:solidFill>
                  <a:prstClr val="black"/>
                </a:solidFill>
              </a:rPr>
              <a:pPr/>
              <a:t>‹#›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972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751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dirty="0" smtClean="0"/>
              <a:t>דוד </a:t>
            </a:r>
            <a:r>
              <a:rPr lang="en-US" dirty="0" smtClean="0"/>
              <a:t>XX</a:t>
            </a:r>
            <a:endParaRPr lang="he-I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dirty="0" smtClean="0"/>
              <a:t>דוד </a:t>
            </a:r>
            <a:r>
              <a:rPr lang="en-US" dirty="0" smtClean="0"/>
              <a:t>xx</a:t>
            </a:r>
          </a:p>
          <a:p>
            <a:pPr lvl="1"/>
            <a:r>
              <a:rPr lang="he-IL" dirty="0" smtClean="0"/>
              <a:t>דוד </a:t>
            </a:r>
            <a:r>
              <a:rPr lang="en-US" dirty="0" smtClean="0"/>
              <a:t>XX</a:t>
            </a:r>
          </a:p>
          <a:p>
            <a:pPr lvl="2"/>
            <a:r>
              <a:rPr lang="he-IL" dirty="0" smtClean="0"/>
              <a:t>דוד </a:t>
            </a:r>
            <a:r>
              <a:rPr lang="en-US" dirty="0" smtClean="0"/>
              <a:t>XX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0FD36C00-C374-440C-9318-E53375FC57EB}" type="slidenum">
              <a:rPr lang="he-IL" smtClean="0">
                <a:solidFill>
                  <a:prstClr val="black"/>
                </a:solidFill>
              </a:rPr>
              <a:pPr/>
              <a:t>‹#›</a:t>
            </a:fld>
            <a:endParaRPr lang="he-IL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771"/>
            <a:ext cx="107504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036496" y="771"/>
            <a:ext cx="107504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7504" y="772"/>
            <a:ext cx="8928992" cy="10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7504" y="6750771"/>
            <a:ext cx="8928992" cy="10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188640"/>
            <a:ext cx="7016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9141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" panose="02040604050505020304" pitchFamily="18" charset="0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entury" panose="02040604050505020304" pitchFamily="18" charset="0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Century" panose="02040604050505020304" pitchFamily="18" charset="0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132856"/>
            <a:ext cx="8136904" cy="1470025"/>
          </a:xfrm>
        </p:spPr>
        <p:txBody>
          <a:bodyPr>
            <a:normAutofit fontScale="90000"/>
          </a:bodyPr>
          <a:lstStyle/>
          <a:p>
            <a:pPr algn="ctr" eaLnBrk="0" hangingPunct="0">
              <a:lnSpc>
                <a:spcPct val="70000"/>
              </a:lnSpc>
            </a:pPr>
            <a:r>
              <a:rPr lang="he-IL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/>
            </a:r>
            <a:br>
              <a:rPr lang="he-IL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</a:br>
            <a:r>
              <a:rPr lang="he-IL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הכנות בנק ישראל לקראת הקמת </a:t>
            </a:r>
            <a:br>
              <a:rPr lang="he-IL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</a:br>
            <a:r>
              <a:rPr lang="he-IL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הקרן</a:t>
            </a:r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 </a:t>
            </a:r>
            <a:r>
              <a:rPr lang="he-IL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לאזרחי ישראל</a:t>
            </a:r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/>
            </a:r>
            <a:b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</a:br>
            <a:r>
              <a:rPr lang="he-IL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/>
            </a:r>
            <a:br>
              <a:rPr lang="he-IL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</a:br>
            <a:r>
              <a:rPr lang="he-IL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/>
            </a:r>
            <a:br>
              <a:rPr lang="he-IL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</a:br>
            <a:r>
              <a:rPr lang="he-IL" sz="3100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הוועדה </a:t>
            </a:r>
            <a:r>
              <a:rPr lang="he-IL" sz="31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המיוחדת לפיקוח על הקרן לניהול הכנסות המדינה מהיטל על רווחי גז ונפט</a:t>
            </a:r>
            <a:r>
              <a:rPr lang="en-US" sz="1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/>
            </a:r>
            <a:br>
              <a:rPr lang="en-US" sz="1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</a:br>
            <a:r>
              <a:rPr lang="he-IL" sz="1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/>
            </a:r>
            <a:br>
              <a:rPr lang="he-IL" sz="1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</a:br>
            <a:r>
              <a:rPr lang="he-IL" sz="31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יולי 2020</a:t>
            </a:r>
            <a:endParaRPr lang="he-IL" sz="67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+mn-cs"/>
            </a:endParaRP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179512" y="4797152"/>
            <a:ext cx="3708127" cy="705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66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  <a:flatTx/>
          </a:bodyPr>
          <a:lstStyle/>
          <a:p>
            <a:pPr rtl="0" eaLnBrk="0" hangingPunct="0"/>
            <a:r>
              <a:rPr lang="he-IL" sz="2000" dirty="0" smtClean="0">
                <a:solidFill>
                  <a:schemeClr val="tx2"/>
                </a:solidFill>
                <a:latin typeface="Times New Roman" pitchFamily="18" charset="0"/>
              </a:rPr>
              <a:t>אנדרו אביר</a:t>
            </a:r>
          </a:p>
          <a:p>
            <a:pPr rtl="0" eaLnBrk="0" hangingPunct="0"/>
            <a:r>
              <a:rPr lang="he-IL" sz="2000" dirty="0" smtClean="0">
                <a:solidFill>
                  <a:schemeClr val="tx2"/>
                </a:solidFill>
                <a:latin typeface="Times New Roman" pitchFamily="18" charset="0"/>
              </a:rPr>
              <a:t>המשנה לנגיד בנק ישראל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81950" y="133052"/>
            <a:ext cx="952500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2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9696" y="207399"/>
            <a:ext cx="6419056" cy="581325"/>
          </a:xfrm>
        </p:spPr>
        <p:txBody>
          <a:bodyPr>
            <a:normAutofit/>
          </a:bodyPr>
          <a:lstStyle/>
          <a:p>
            <a:r>
              <a:rPr lang="he-IL" sz="3200" b="1" dirty="0">
                <a:solidFill>
                  <a:schemeClr val="tx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קרן לאזרחי ישראל – מוסדות הקרן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51520" y="5670212"/>
            <a:ext cx="2133600" cy="273844"/>
          </a:xfrm>
        </p:spPr>
        <p:txBody>
          <a:bodyPr/>
          <a:lstStyle/>
          <a:p>
            <a:fld id="{9C2024DD-4C10-4996-8042-F5A34DCEE434}" type="slidenum">
              <a:rPr lang="he-IL" smtClean="0">
                <a:solidFill>
                  <a:schemeClr val="tx2"/>
                </a:solidFill>
              </a:rPr>
              <a:pPr/>
              <a:t>10</a:t>
            </a:fld>
            <a:endParaRPr lang="he-IL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5622468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20272" y="1675548"/>
            <a:ext cx="1800200" cy="169277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endParaRPr lang="he-IL" sz="500" dirty="0"/>
          </a:p>
        </p:txBody>
      </p:sp>
      <p:sp>
        <p:nvSpPr>
          <p:cNvPr id="8" name="מלבן מעוגל 7"/>
          <p:cNvSpPr/>
          <p:nvPr/>
        </p:nvSpPr>
        <p:spPr>
          <a:xfrm>
            <a:off x="3311860" y="1763991"/>
            <a:ext cx="2628292" cy="504056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הממשלה</a:t>
            </a:r>
          </a:p>
        </p:txBody>
      </p:sp>
      <p:sp>
        <p:nvSpPr>
          <p:cNvPr id="10" name="מלבן מעוגל 9"/>
          <p:cNvSpPr/>
          <p:nvPr/>
        </p:nvSpPr>
        <p:spPr>
          <a:xfrm>
            <a:off x="3221850" y="2843485"/>
            <a:ext cx="282631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מועצת הקרן</a:t>
            </a:r>
          </a:p>
          <a:p>
            <a:pPr algn="ctr"/>
            <a:r>
              <a:rPr lang="he-IL" sz="1400" dirty="0"/>
              <a:t>קובעת את מדיניות ההשקעה</a:t>
            </a:r>
          </a:p>
        </p:txBody>
      </p:sp>
      <p:sp>
        <p:nvSpPr>
          <p:cNvPr id="11" name="מלבן מעוגל 10"/>
          <p:cNvSpPr/>
          <p:nvPr/>
        </p:nvSpPr>
        <p:spPr>
          <a:xfrm>
            <a:off x="3169677" y="3708482"/>
            <a:ext cx="280831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ועדת ההשקעות</a:t>
            </a:r>
          </a:p>
          <a:p>
            <a:pPr algn="ctr"/>
            <a:r>
              <a:rPr lang="he-IL" sz="1100" dirty="0"/>
              <a:t>מדיניות השקעה מפורטת ופיקוח על מחלקת ניהול</a:t>
            </a:r>
          </a:p>
        </p:txBody>
      </p:sp>
      <p:sp>
        <p:nvSpPr>
          <p:cNvPr id="12" name="מלבן מעוגל 11"/>
          <p:cNvSpPr/>
          <p:nvPr/>
        </p:nvSpPr>
        <p:spPr>
          <a:xfrm>
            <a:off x="3169677" y="4869160"/>
            <a:ext cx="280831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המחלקה לניהול נכסי הקרן בבנק ישראל</a:t>
            </a:r>
          </a:p>
        </p:txBody>
      </p:sp>
      <p:cxnSp>
        <p:nvCxnSpPr>
          <p:cNvPr id="13" name="מחבר חץ ישר 12"/>
          <p:cNvCxnSpPr>
            <a:stCxn id="10" idx="2"/>
            <a:endCxn id="11" idx="0"/>
          </p:cNvCxnSpPr>
          <p:nvPr/>
        </p:nvCxnSpPr>
        <p:spPr>
          <a:xfrm flipH="1">
            <a:off x="4599418" y="3347542"/>
            <a:ext cx="10004" cy="36094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מלבן מעוגל 15"/>
          <p:cNvSpPr/>
          <p:nvPr/>
        </p:nvSpPr>
        <p:spPr>
          <a:xfrm>
            <a:off x="6614838" y="3069896"/>
            <a:ext cx="212423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וועדת ביקורת</a:t>
            </a:r>
          </a:p>
        </p:txBody>
      </p:sp>
      <p:sp>
        <p:nvSpPr>
          <p:cNvPr id="17" name="מלבן מעוגל 16"/>
          <p:cNvSpPr/>
          <p:nvPr/>
        </p:nvSpPr>
        <p:spPr>
          <a:xfrm>
            <a:off x="6807377" y="1770203"/>
            <a:ext cx="2124236" cy="50405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הועדה לפיקוח על הקרן בכנסת</a:t>
            </a:r>
          </a:p>
        </p:txBody>
      </p:sp>
      <p:sp>
        <p:nvSpPr>
          <p:cNvPr id="18" name="מלבן מעוגל 17"/>
          <p:cNvSpPr/>
          <p:nvPr/>
        </p:nvSpPr>
        <p:spPr>
          <a:xfrm>
            <a:off x="323528" y="2093170"/>
            <a:ext cx="2124236" cy="50405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ועדת איתור</a:t>
            </a:r>
          </a:p>
        </p:txBody>
      </p:sp>
      <p:cxnSp>
        <p:nvCxnSpPr>
          <p:cNvPr id="24" name="מחבר חץ ישר 23"/>
          <p:cNvCxnSpPr>
            <a:stCxn id="11" idx="2"/>
            <a:endCxn id="12" idx="0"/>
          </p:cNvCxnSpPr>
          <p:nvPr/>
        </p:nvCxnSpPr>
        <p:spPr>
          <a:xfrm>
            <a:off x="4573833" y="4212538"/>
            <a:ext cx="0" cy="65662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מחבר חץ ישר 24"/>
          <p:cNvCxnSpPr>
            <a:stCxn id="10" idx="0"/>
            <a:endCxn id="8" idx="2"/>
          </p:cNvCxnSpPr>
          <p:nvPr/>
        </p:nvCxnSpPr>
        <p:spPr>
          <a:xfrm flipH="1" flipV="1">
            <a:off x="4626007" y="2268047"/>
            <a:ext cx="9001" cy="575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מחבר חץ ישר 1023"/>
          <p:cNvCxnSpPr>
            <a:stCxn id="8" idx="3"/>
            <a:endCxn id="17" idx="1"/>
          </p:cNvCxnSpPr>
          <p:nvPr/>
        </p:nvCxnSpPr>
        <p:spPr>
          <a:xfrm>
            <a:off x="5940153" y="2016019"/>
            <a:ext cx="867225" cy="621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" name="TextBox 1024"/>
          <p:cNvSpPr txBox="1"/>
          <p:nvPr/>
        </p:nvSpPr>
        <p:spPr>
          <a:xfrm>
            <a:off x="5941717" y="1842015"/>
            <a:ext cx="8640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900" b="1" dirty="0">
                <a:solidFill>
                  <a:schemeClr val="tx2"/>
                </a:solidFill>
              </a:rPr>
              <a:t>הקצאה שנתית לממשלה</a:t>
            </a:r>
          </a:p>
        </p:txBody>
      </p:sp>
      <p:cxnSp>
        <p:nvCxnSpPr>
          <p:cNvPr id="1030" name="מחבר מרפקי 1029"/>
          <p:cNvCxnSpPr>
            <a:stCxn id="16" idx="1"/>
            <a:endCxn id="11" idx="3"/>
          </p:cNvCxnSpPr>
          <p:nvPr/>
        </p:nvCxnSpPr>
        <p:spPr>
          <a:xfrm rot="10800000" flipV="1">
            <a:off x="5977991" y="3321924"/>
            <a:ext cx="636849" cy="638586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4" name="מחבר ישר 1033"/>
          <p:cNvCxnSpPr/>
          <p:nvPr/>
        </p:nvCxnSpPr>
        <p:spPr>
          <a:xfrm>
            <a:off x="6300192" y="3753036"/>
            <a:ext cx="0" cy="1368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6" name="מחבר חץ ישר 1035"/>
          <p:cNvCxnSpPr>
            <a:endCxn id="12" idx="3"/>
          </p:cNvCxnSpPr>
          <p:nvPr/>
        </p:nvCxnSpPr>
        <p:spPr>
          <a:xfrm flipH="1">
            <a:off x="5977989" y="5121188"/>
            <a:ext cx="33551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9" name="מחבר ישר 1038"/>
          <p:cNvCxnSpPr/>
          <p:nvPr/>
        </p:nvCxnSpPr>
        <p:spPr>
          <a:xfrm flipV="1">
            <a:off x="6300192" y="2924944"/>
            <a:ext cx="0" cy="4043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1" name="מחבר חץ ישר 1040"/>
          <p:cNvCxnSpPr/>
          <p:nvPr/>
        </p:nvCxnSpPr>
        <p:spPr>
          <a:xfrm flipH="1">
            <a:off x="6015660" y="2924944"/>
            <a:ext cx="28075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3" name="מחבר מרפקי 1042"/>
          <p:cNvCxnSpPr>
            <a:endCxn id="17" idx="2"/>
          </p:cNvCxnSpPr>
          <p:nvPr/>
        </p:nvCxnSpPr>
        <p:spPr>
          <a:xfrm flipV="1">
            <a:off x="4644009" y="2274260"/>
            <a:ext cx="3225487" cy="218637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4" name="TextBox 1043"/>
          <p:cNvSpPr txBox="1"/>
          <p:nvPr/>
        </p:nvSpPr>
        <p:spPr>
          <a:xfrm>
            <a:off x="5076056" y="2302097"/>
            <a:ext cx="1944216" cy="2539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50" b="1" dirty="0">
                <a:solidFill>
                  <a:schemeClr val="tx2"/>
                </a:solidFill>
              </a:rPr>
              <a:t>דוחות שנתיים ורבעוניים</a:t>
            </a:r>
          </a:p>
        </p:txBody>
      </p:sp>
      <p:cxnSp>
        <p:nvCxnSpPr>
          <p:cNvPr id="1052" name="מחבר מרפקי 1051"/>
          <p:cNvCxnSpPr>
            <a:stCxn id="18" idx="2"/>
            <a:endCxn id="11" idx="1"/>
          </p:cNvCxnSpPr>
          <p:nvPr/>
        </p:nvCxnSpPr>
        <p:spPr>
          <a:xfrm rot="16200000" flipH="1">
            <a:off x="1596019" y="2386853"/>
            <a:ext cx="1363284" cy="1784031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4" name="מחבר חץ ישר 1053"/>
          <p:cNvCxnSpPr/>
          <p:nvPr/>
        </p:nvCxnSpPr>
        <p:spPr>
          <a:xfrm>
            <a:off x="1403648" y="2996952"/>
            <a:ext cx="181820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3" name="מחבר ישר 1062"/>
          <p:cNvCxnSpPr/>
          <p:nvPr/>
        </p:nvCxnSpPr>
        <p:spPr>
          <a:xfrm flipH="1">
            <a:off x="2195736" y="5121188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5" name="מחבר ישר 1064"/>
          <p:cNvCxnSpPr/>
          <p:nvPr/>
        </p:nvCxnSpPr>
        <p:spPr>
          <a:xfrm>
            <a:off x="2195736" y="3212976"/>
            <a:ext cx="0" cy="1908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מחבר חץ ישר 67"/>
          <p:cNvCxnSpPr/>
          <p:nvPr/>
        </p:nvCxnSpPr>
        <p:spPr>
          <a:xfrm>
            <a:off x="2195736" y="3212976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מחבר חץ ישר 1053"/>
          <p:cNvCxnSpPr>
            <a:stCxn id="8" idx="1"/>
            <a:endCxn id="18" idx="3"/>
          </p:cNvCxnSpPr>
          <p:nvPr/>
        </p:nvCxnSpPr>
        <p:spPr>
          <a:xfrm flipH="1">
            <a:off x="2447764" y="2016019"/>
            <a:ext cx="864096" cy="32917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864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557919"/>
              </p:ext>
            </p:extLst>
          </p:nvPr>
        </p:nvGraphicFramePr>
        <p:xfrm>
          <a:off x="641162" y="1844824"/>
          <a:ext cx="8136904" cy="362115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1322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30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9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67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4368"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>
                          <a:latin typeface="David" pitchFamily="34" charset="-79"/>
                          <a:cs typeface="David" pitchFamily="34" charset="-79"/>
                        </a:rPr>
                        <a:t>יו"ר</a:t>
                      </a:r>
                      <a:endParaRPr lang="he-IL" sz="2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>
                          <a:latin typeface="David" pitchFamily="34" charset="-79"/>
                          <a:cs typeface="David" pitchFamily="34" charset="-79"/>
                        </a:rPr>
                        <a:t>חברים נוספים</a:t>
                      </a:r>
                      <a:endParaRPr lang="he-IL" sz="2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>
                    <a:solidFill>
                      <a:srgbClr val="0066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1421">
                <a:tc>
                  <a:txBody>
                    <a:bodyPr/>
                    <a:lstStyle/>
                    <a:p>
                      <a:pPr rtl="1"/>
                      <a:r>
                        <a:rPr lang="he-IL" sz="2400" b="1" dirty="0" smtClean="0">
                          <a:latin typeface="David" pitchFamily="34" charset="-79"/>
                          <a:cs typeface="David" pitchFamily="34" charset="-79"/>
                        </a:rPr>
                        <a:t>מועצה</a:t>
                      </a:r>
                      <a:endParaRPr lang="he-IL" sz="2400" b="1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0" dirty="0" smtClean="0">
                          <a:latin typeface="David" pitchFamily="34" charset="-79"/>
                          <a:cs typeface="David" pitchFamily="34" charset="-79"/>
                        </a:rPr>
                        <a:t>שר האוצר</a:t>
                      </a:r>
                      <a:endParaRPr lang="he-IL" sz="2000" b="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0" dirty="0" smtClean="0">
                          <a:latin typeface="David" pitchFamily="34" charset="-79"/>
                          <a:cs typeface="David" pitchFamily="34" charset="-79"/>
                        </a:rPr>
                        <a:t>נציג האוצר, נציג משרד ראש הממשלה, נציג בנק ישראל, 3 נציגי</a:t>
                      </a:r>
                      <a:r>
                        <a:rPr lang="he-IL" sz="2000" b="0" baseline="0" dirty="0" smtClean="0">
                          <a:latin typeface="David" pitchFamily="34" charset="-79"/>
                          <a:cs typeface="David" pitchFamily="34" charset="-79"/>
                        </a:rPr>
                        <a:t> ציבור</a:t>
                      </a:r>
                      <a:endParaRPr lang="he-IL" sz="2000" b="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4170">
                <a:tc>
                  <a:txBody>
                    <a:bodyPr/>
                    <a:lstStyle/>
                    <a:p>
                      <a:pPr rtl="1"/>
                      <a:r>
                        <a:rPr lang="he-IL" sz="2400" b="1" dirty="0" smtClean="0">
                          <a:latin typeface="David" pitchFamily="34" charset="-79"/>
                          <a:cs typeface="David" pitchFamily="34" charset="-79"/>
                        </a:rPr>
                        <a:t>ועדת השקעות</a:t>
                      </a:r>
                      <a:endParaRPr lang="he-IL" sz="2400" b="1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0" dirty="0" smtClean="0">
                          <a:latin typeface="David" pitchFamily="34" charset="-79"/>
                          <a:cs typeface="David" pitchFamily="34" charset="-79"/>
                        </a:rPr>
                        <a:t>חבר המועצה שהוא נציג</a:t>
                      </a:r>
                      <a:r>
                        <a:rPr lang="he-IL" sz="2000" b="0" baseline="0" dirty="0" smtClean="0">
                          <a:latin typeface="David" pitchFamily="34" charset="-79"/>
                          <a:cs typeface="David" pitchFamily="34" charset="-79"/>
                        </a:rPr>
                        <a:t> ציבור</a:t>
                      </a:r>
                      <a:endParaRPr lang="he-IL" sz="2000" b="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0" dirty="0" smtClean="0">
                          <a:latin typeface="David" pitchFamily="34" charset="-79"/>
                          <a:cs typeface="David" pitchFamily="34" charset="-79"/>
                        </a:rPr>
                        <a:t>נציג בנק ישראל, נציג משר</a:t>
                      </a:r>
                      <a:r>
                        <a:rPr lang="he-IL" sz="2000" b="0" baseline="0" dirty="0" smtClean="0">
                          <a:latin typeface="David" pitchFamily="34" charset="-79"/>
                          <a:cs typeface="David" pitchFamily="34" charset="-79"/>
                        </a:rPr>
                        <a:t>ד האוצר ו-2 נציגי ציבור </a:t>
                      </a:r>
                      <a:endParaRPr lang="he-IL" sz="2000" b="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4170">
                <a:tc>
                  <a:txBody>
                    <a:bodyPr/>
                    <a:lstStyle/>
                    <a:p>
                      <a:pPr algn="r" rtl="1"/>
                      <a:r>
                        <a:rPr lang="he-IL" sz="2400" b="1" dirty="0" smtClean="0">
                          <a:latin typeface="David" pitchFamily="34" charset="-79"/>
                          <a:cs typeface="David" pitchFamily="34" charset="-79"/>
                        </a:rPr>
                        <a:t>ועדת הביקורת</a:t>
                      </a:r>
                      <a:endParaRPr lang="he-IL" sz="2400" b="1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0" dirty="0" smtClean="0">
                          <a:latin typeface="David" pitchFamily="34" charset="-79"/>
                          <a:cs typeface="David" pitchFamily="34" charset="-79"/>
                        </a:rPr>
                        <a:t>נציג הציבור</a:t>
                      </a:r>
                    </a:p>
                    <a:p>
                      <a:pPr algn="ctr" rtl="1"/>
                      <a:r>
                        <a:rPr lang="he-IL" sz="2000" b="0" dirty="0" smtClean="0">
                          <a:latin typeface="David" pitchFamily="34" charset="-79"/>
                          <a:cs typeface="David" pitchFamily="34" charset="-79"/>
                        </a:rPr>
                        <a:t>(נציג</a:t>
                      </a:r>
                      <a:r>
                        <a:rPr lang="he-IL" sz="2000" b="0" baseline="0" dirty="0" smtClean="0">
                          <a:latin typeface="David" pitchFamily="34" charset="-79"/>
                          <a:cs typeface="David" pitchFamily="34" charset="-79"/>
                        </a:rPr>
                        <a:t> במועצה ולא יו"ר בוועדת השקעות)</a:t>
                      </a:r>
                      <a:endParaRPr lang="he-IL" sz="2000" b="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0" dirty="0" smtClean="0">
                          <a:latin typeface="David" pitchFamily="34" charset="-79"/>
                          <a:cs typeface="David" pitchFamily="34" charset="-79"/>
                        </a:rPr>
                        <a:t>1 נציג</a:t>
                      </a:r>
                      <a:r>
                        <a:rPr lang="he-IL" sz="2000" b="0" baseline="0" dirty="0" smtClean="0">
                          <a:latin typeface="David" pitchFamily="34" charset="-79"/>
                          <a:cs typeface="David" pitchFamily="34" charset="-79"/>
                        </a:rPr>
                        <a:t> ציבור החבר במועצה ונציג האוצר (שהוא חבר מועצה)</a:t>
                      </a:r>
                      <a:endParaRPr lang="he-IL" sz="2000" b="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1049955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024DD-4C10-4996-8042-F5A34DCEE434}" type="slidenum">
              <a:rPr lang="he-IL" smtClean="0">
                <a:solidFill>
                  <a:prstClr val="black"/>
                </a:solidFill>
              </a:rPr>
              <a:pPr/>
              <a:t>11</a:t>
            </a:fld>
            <a:endParaRPr lang="he-IL">
              <a:solidFill>
                <a:prstClr val="black"/>
              </a:solidFill>
            </a:endParaRPr>
          </a:p>
        </p:txBody>
      </p:sp>
      <p:sp>
        <p:nvSpPr>
          <p:cNvPr id="30" name="Rectangle 2"/>
          <p:cNvSpPr txBox="1">
            <a:spLocks noChangeArrowheads="1"/>
          </p:cNvSpPr>
          <p:nvPr/>
        </p:nvSpPr>
        <p:spPr>
          <a:xfrm>
            <a:off x="675482" y="260648"/>
            <a:ext cx="7793037" cy="649288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defPPr>
              <a:defRPr lang="he-IL"/>
            </a:defPPr>
            <a:lvl1pPr algn="ctr" rtl="0" eaLnBrk="0" hangingPunct="0">
              <a:lnSpc>
                <a:spcPct val="70000"/>
              </a:lnSpc>
              <a:spcBef>
                <a:spcPct val="0"/>
              </a:spcBef>
              <a:defRPr sz="4400" b="1">
                <a:solidFill>
                  <a:srgbClr val="1F497D"/>
                </a:solidFill>
                <a:latin typeface="Times New Roman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he-IL" sz="3600" dirty="0" smtClean="0">
                <a:cs typeface="+mn-cs"/>
              </a:rPr>
              <a:t>מוסדות הקרן</a:t>
            </a:r>
            <a:endParaRPr lang="en-US" sz="36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657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75482" y="260648"/>
            <a:ext cx="7793037" cy="649288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defPPr>
              <a:defRPr lang="he-IL"/>
            </a:defPPr>
            <a:lvl1pPr algn="ctr" rtl="0" eaLnBrk="0" hangingPunct="0">
              <a:lnSpc>
                <a:spcPct val="70000"/>
              </a:lnSpc>
              <a:spcBef>
                <a:spcPct val="0"/>
              </a:spcBef>
              <a:defRPr sz="4400" b="1">
                <a:solidFill>
                  <a:srgbClr val="1F497D"/>
                </a:solidFill>
                <a:latin typeface="Times New Roman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he-IL" sz="3600" dirty="0" smtClean="0">
                <a:cs typeface="+mn-cs"/>
              </a:rPr>
              <a:t>תהליך הקמת מוסדות הקרן</a:t>
            </a:r>
            <a:endParaRPr lang="en-US" sz="3600" dirty="0"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024DD-4C10-4996-8042-F5A34DCEE434}" type="slidenum">
              <a:rPr lang="he-IL" smtClean="0">
                <a:solidFill>
                  <a:prstClr val="black"/>
                </a:solidFill>
              </a:rPr>
              <a:pPr/>
              <a:t>12</a:t>
            </a:fld>
            <a:endParaRPr lang="he-IL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31540" y="1657786"/>
            <a:ext cx="828092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800" dirty="0" smtClean="0">
                <a:solidFill>
                  <a:srgbClr val="1F497D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ועדת האיתור תמליץ על מועמדים מקרב הציבור למוסדות הקרן.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800" dirty="0" smtClean="0">
                <a:solidFill>
                  <a:srgbClr val="1F497D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שר האוצר והנגיד ימנו את שלושת נציגי הציבור לפי המלצת ועדת האיתור.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800" dirty="0" smtClean="0">
                <a:solidFill>
                  <a:srgbClr val="1F497D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המועצה תמנה את מנהל המחלקה לניהול כספי הקרן שתוקם בבנק ישראל. המינוי בהצעת הנגיד.</a:t>
            </a:r>
          </a:p>
        </p:txBody>
      </p:sp>
    </p:spTree>
    <p:extLst>
      <p:ext uri="{BB962C8B-B14F-4D97-AF65-F5344CB8AC3E}">
        <p14:creationId xmlns:p14="http://schemas.microsoft.com/office/powerpoint/2010/main" val="33412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75482" y="260648"/>
            <a:ext cx="7793037" cy="649288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defPPr>
              <a:defRPr lang="he-IL"/>
            </a:defPPr>
            <a:lvl1pPr algn="ctr" rtl="0" eaLnBrk="0" hangingPunct="0">
              <a:lnSpc>
                <a:spcPct val="70000"/>
              </a:lnSpc>
              <a:spcBef>
                <a:spcPct val="0"/>
              </a:spcBef>
              <a:defRPr sz="4400" b="1">
                <a:solidFill>
                  <a:srgbClr val="1F497D"/>
                </a:solidFill>
                <a:latin typeface="Times New Roman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endParaRPr lang="en-US" sz="3600" dirty="0"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024DD-4C10-4996-8042-F5A34DCEE434}" type="slidenum">
              <a:rPr lang="he-IL" smtClean="0">
                <a:solidFill>
                  <a:prstClr val="black"/>
                </a:solidFill>
              </a:rPr>
              <a:pPr/>
              <a:t>13</a:t>
            </a:fld>
            <a:endParaRPr lang="he-IL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83422" y="296655"/>
            <a:ext cx="43588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e-IL" sz="3600" b="1" dirty="0" smtClean="0">
                <a:solidFill>
                  <a:srgbClr val="1F497D"/>
                </a:solidFill>
              </a:rPr>
              <a:t>הקצאה שנתית לממשלה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79512" y="2060848"/>
            <a:ext cx="8614123" cy="4104456"/>
          </a:xfrm>
          <a:prstGeom prst="rect">
            <a:avLst/>
          </a:prstGeom>
        </p:spPr>
        <p:txBody>
          <a:bodyPr/>
          <a:lstStyle>
            <a:lvl1pPr marL="342900" indent="-3429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32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800">
                <a:solidFill>
                  <a:srgbClr val="000066"/>
                </a:solidFill>
                <a:latin typeface="+mn-lt"/>
                <a:cs typeface="+mn-cs"/>
              </a:defRPr>
            </a:lvl2pPr>
            <a:lvl3pPr marL="11430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400">
                <a:solidFill>
                  <a:srgbClr val="000066"/>
                </a:solidFill>
                <a:latin typeface="+mn-lt"/>
                <a:cs typeface="+mn-cs"/>
              </a:defRPr>
            </a:lvl3pPr>
            <a:lvl4pPr marL="16002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rgbClr val="000066"/>
                </a:solidFill>
                <a:latin typeface="+mn-lt"/>
                <a:cs typeface="+mn-cs"/>
              </a:defRPr>
            </a:lvl4pPr>
            <a:lvl5pPr marL="20574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rgbClr val="000066"/>
                </a:solidFill>
                <a:latin typeface="+mn-lt"/>
                <a:cs typeface="+mn-cs"/>
              </a:defRPr>
            </a:lvl5pPr>
            <a:lvl6pPr marL="25146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rgbClr val="000066"/>
                </a:solidFill>
                <a:latin typeface="+mn-lt"/>
                <a:cs typeface="+mn-cs"/>
              </a:defRPr>
            </a:lvl6pPr>
            <a:lvl7pPr marL="29718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rgbClr val="000066"/>
                </a:solidFill>
                <a:latin typeface="+mn-lt"/>
                <a:cs typeface="+mn-cs"/>
              </a:defRPr>
            </a:lvl7pPr>
            <a:lvl8pPr marL="34290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rgbClr val="000066"/>
                </a:solidFill>
                <a:latin typeface="+mn-lt"/>
                <a:cs typeface="+mn-cs"/>
              </a:defRPr>
            </a:lvl8pPr>
            <a:lvl9pPr marL="38862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rgbClr val="000066"/>
                </a:solidFill>
                <a:latin typeface="+mn-lt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  <a:defRPr/>
            </a:pPr>
            <a:r>
              <a:rPr lang="he-IL" sz="2800" dirty="0" smtClean="0">
                <a:solidFill>
                  <a:srgbClr val="1F497D"/>
                </a:solidFill>
              </a:rPr>
              <a:t>שנה ראשונה – 3.5% מסך ההכנסות.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he-IL" sz="2800" dirty="0" smtClean="0">
              <a:solidFill>
                <a:srgbClr val="1F497D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e-IL" sz="2800" dirty="0" smtClean="0">
                <a:solidFill>
                  <a:srgbClr val="1F497D"/>
                </a:solidFill>
              </a:rPr>
              <a:t>שנה שניה עד תשיעית </a:t>
            </a:r>
            <a:r>
              <a:rPr lang="he-IL" sz="2800" dirty="0">
                <a:solidFill>
                  <a:srgbClr val="1F497D"/>
                </a:solidFill>
              </a:rPr>
              <a:t>– 3.5</a:t>
            </a:r>
            <a:r>
              <a:rPr lang="he-IL" sz="2800" dirty="0" smtClean="0">
                <a:solidFill>
                  <a:srgbClr val="1F497D"/>
                </a:solidFill>
              </a:rPr>
              <a:t>% משווי הקרן בסוף השנה הקודמת.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he-IL" sz="2800" dirty="0">
              <a:solidFill>
                <a:srgbClr val="1F497D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e-IL" sz="2800" smtClean="0">
                <a:solidFill>
                  <a:srgbClr val="1F497D"/>
                </a:solidFill>
              </a:rPr>
              <a:t>מהשנה העשירית </a:t>
            </a:r>
            <a:r>
              <a:rPr lang="he-IL" sz="2800" dirty="0" smtClean="0">
                <a:solidFill>
                  <a:srgbClr val="1F497D"/>
                </a:solidFill>
              </a:rPr>
              <a:t>ואילך – תשואה ריאלית ממוצעת של הקרן בעשר השנים הקודמות.</a:t>
            </a:r>
            <a:endParaRPr lang="he-IL" sz="2800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70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75482" y="260648"/>
            <a:ext cx="7793037" cy="649288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defPPr>
              <a:defRPr lang="he-IL"/>
            </a:defPPr>
            <a:lvl1pPr algn="ctr" rtl="0" eaLnBrk="0" hangingPunct="0">
              <a:lnSpc>
                <a:spcPct val="70000"/>
              </a:lnSpc>
              <a:spcBef>
                <a:spcPct val="0"/>
              </a:spcBef>
              <a:defRPr sz="4400" b="1">
                <a:solidFill>
                  <a:srgbClr val="1F497D"/>
                </a:solidFill>
                <a:latin typeface="Times New Roman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endParaRPr lang="en-US" sz="3600" dirty="0"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024DD-4C10-4996-8042-F5A34DCEE434}" type="slidenum">
              <a:rPr lang="he-IL" smtClean="0">
                <a:solidFill>
                  <a:prstClr val="black"/>
                </a:solidFill>
              </a:rPr>
              <a:pPr/>
              <a:t>2</a:t>
            </a:fld>
            <a:endParaRPr lang="he-IL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21986" y="296655"/>
            <a:ext cx="24817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e-IL" sz="3600" b="1" dirty="0" smtClean="0">
                <a:solidFill>
                  <a:srgbClr val="1F497D"/>
                </a:solidFill>
              </a:rPr>
              <a:t>תוכן הסקירה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0" y="1412776"/>
            <a:ext cx="8614123" cy="4320480"/>
          </a:xfrm>
          <a:prstGeom prst="rect">
            <a:avLst/>
          </a:prstGeom>
        </p:spPr>
        <p:txBody>
          <a:bodyPr/>
          <a:lstStyle>
            <a:lvl1pPr marL="342900" indent="-3429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32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800">
                <a:solidFill>
                  <a:srgbClr val="000066"/>
                </a:solidFill>
                <a:latin typeface="+mn-lt"/>
                <a:cs typeface="+mn-cs"/>
              </a:defRPr>
            </a:lvl2pPr>
            <a:lvl3pPr marL="11430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400">
                <a:solidFill>
                  <a:srgbClr val="000066"/>
                </a:solidFill>
                <a:latin typeface="+mn-lt"/>
                <a:cs typeface="+mn-cs"/>
              </a:defRPr>
            </a:lvl3pPr>
            <a:lvl4pPr marL="16002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rgbClr val="000066"/>
                </a:solidFill>
                <a:latin typeface="+mn-lt"/>
                <a:cs typeface="+mn-cs"/>
              </a:defRPr>
            </a:lvl4pPr>
            <a:lvl5pPr marL="20574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rgbClr val="000066"/>
                </a:solidFill>
                <a:latin typeface="+mn-lt"/>
                <a:cs typeface="+mn-cs"/>
              </a:defRPr>
            </a:lvl5pPr>
            <a:lvl6pPr marL="25146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rgbClr val="000066"/>
                </a:solidFill>
                <a:latin typeface="+mn-lt"/>
                <a:cs typeface="+mn-cs"/>
              </a:defRPr>
            </a:lvl6pPr>
            <a:lvl7pPr marL="29718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rgbClr val="000066"/>
                </a:solidFill>
                <a:latin typeface="+mn-lt"/>
                <a:cs typeface="+mn-cs"/>
              </a:defRPr>
            </a:lvl7pPr>
            <a:lvl8pPr marL="34290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rgbClr val="000066"/>
                </a:solidFill>
                <a:latin typeface="+mn-lt"/>
                <a:cs typeface="+mn-cs"/>
              </a:defRPr>
            </a:lvl8pPr>
            <a:lvl9pPr marL="38862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rgbClr val="000066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he-IL" sz="2800" dirty="0" smtClean="0">
              <a:solidFill>
                <a:srgbClr val="1F497D"/>
              </a:solidFill>
            </a:endParaRPr>
          </a:p>
          <a:p>
            <a:pPr>
              <a:defRPr/>
            </a:pPr>
            <a:r>
              <a:rPr lang="he-IL" sz="2800" dirty="0" smtClean="0">
                <a:solidFill>
                  <a:srgbClr val="1F497D"/>
                </a:solidFill>
              </a:rPr>
              <a:t>היערכות בנק </a:t>
            </a:r>
            <a:r>
              <a:rPr lang="he-IL" sz="2800" dirty="0">
                <a:solidFill>
                  <a:srgbClr val="1F497D"/>
                </a:solidFill>
              </a:rPr>
              <a:t>ישראל </a:t>
            </a:r>
            <a:r>
              <a:rPr lang="he-IL" sz="2800" dirty="0" smtClean="0">
                <a:solidFill>
                  <a:srgbClr val="1F497D"/>
                </a:solidFill>
              </a:rPr>
              <a:t>להקמת </a:t>
            </a:r>
            <a:r>
              <a:rPr lang="he-IL" sz="2800" dirty="0">
                <a:solidFill>
                  <a:srgbClr val="1F497D"/>
                </a:solidFill>
              </a:rPr>
              <a:t>התשתיות </a:t>
            </a:r>
            <a:r>
              <a:rPr lang="he-IL" sz="2800" dirty="0" smtClean="0">
                <a:solidFill>
                  <a:srgbClr val="1F497D"/>
                </a:solidFill>
              </a:rPr>
              <a:t>להשקעת כספי הקרן</a:t>
            </a:r>
          </a:p>
          <a:p>
            <a:pPr>
              <a:defRPr/>
            </a:pPr>
            <a:r>
              <a:rPr lang="he-IL" sz="2800" dirty="0" smtClean="0">
                <a:solidFill>
                  <a:srgbClr val="1F497D"/>
                </a:solidFill>
              </a:rPr>
              <a:t>התנאים לתחילת ההשקעה – סטטוס</a:t>
            </a:r>
          </a:p>
          <a:p>
            <a:pPr>
              <a:defRPr/>
            </a:pPr>
            <a:r>
              <a:rPr lang="he-IL" sz="2800" dirty="0" smtClean="0">
                <a:solidFill>
                  <a:srgbClr val="1F497D"/>
                </a:solidFill>
              </a:rPr>
              <a:t>החוק – </a:t>
            </a:r>
            <a:r>
              <a:rPr lang="he-IL" sz="2800" smtClean="0">
                <a:solidFill>
                  <a:srgbClr val="1F497D"/>
                </a:solidFill>
              </a:rPr>
              <a:t>קווים כללים</a:t>
            </a:r>
            <a:endParaRPr lang="he-IL" sz="2800" dirty="0" smtClean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00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75482" y="260648"/>
            <a:ext cx="7793037" cy="649288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defPPr>
              <a:defRPr lang="he-IL"/>
            </a:defPPr>
            <a:lvl1pPr algn="ctr" rtl="0" eaLnBrk="0" hangingPunct="0">
              <a:lnSpc>
                <a:spcPct val="70000"/>
              </a:lnSpc>
              <a:spcBef>
                <a:spcPct val="0"/>
              </a:spcBef>
              <a:defRPr sz="4400" b="1">
                <a:solidFill>
                  <a:srgbClr val="1F497D"/>
                </a:solidFill>
                <a:latin typeface="Times New Roman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endParaRPr lang="en-US" sz="3600" dirty="0"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024DD-4C10-4996-8042-F5A34DCEE434}" type="slidenum">
              <a:rPr lang="he-IL" smtClean="0">
                <a:solidFill>
                  <a:prstClr val="black"/>
                </a:solidFill>
              </a:rPr>
              <a:pPr/>
              <a:t>3</a:t>
            </a:fld>
            <a:endParaRPr lang="he-IL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89600" y="296655"/>
            <a:ext cx="37465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e-IL" sz="3600" b="1" dirty="0" smtClean="0">
                <a:solidFill>
                  <a:srgbClr val="1F497D"/>
                </a:solidFill>
              </a:rPr>
              <a:t>היערכות בנק ישראל 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0" y="1412776"/>
            <a:ext cx="8614123" cy="4320480"/>
          </a:xfrm>
          <a:prstGeom prst="rect">
            <a:avLst/>
          </a:prstGeom>
        </p:spPr>
        <p:txBody>
          <a:bodyPr/>
          <a:lstStyle>
            <a:lvl1pPr marL="342900" indent="-3429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32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800">
                <a:solidFill>
                  <a:srgbClr val="000066"/>
                </a:solidFill>
                <a:latin typeface="+mn-lt"/>
                <a:cs typeface="+mn-cs"/>
              </a:defRPr>
            </a:lvl2pPr>
            <a:lvl3pPr marL="11430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400">
                <a:solidFill>
                  <a:srgbClr val="000066"/>
                </a:solidFill>
                <a:latin typeface="+mn-lt"/>
                <a:cs typeface="+mn-cs"/>
              </a:defRPr>
            </a:lvl3pPr>
            <a:lvl4pPr marL="16002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rgbClr val="000066"/>
                </a:solidFill>
                <a:latin typeface="+mn-lt"/>
                <a:cs typeface="+mn-cs"/>
              </a:defRPr>
            </a:lvl4pPr>
            <a:lvl5pPr marL="20574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rgbClr val="000066"/>
                </a:solidFill>
                <a:latin typeface="+mn-lt"/>
                <a:cs typeface="+mn-cs"/>
              </a:defRPr>
            </a:lvl5pPr>
            <a:lvl6pPr marL="25146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rgbClr val="000066"/>
                </a:solidFill>
                <a:latin typeface="+mn-lt"/>
                <a:cs typeface="+mn-cs"/>
              </a:defRPr>
            </a:lvl6pPr>
            <a:lvl7pPr marL="29718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rgbClr val="000066"/>
                </a:solidFill>
                <a:latin typeface="+mn-lt"/>
                <a:cs typeface="+mn-cs"/>
              </a:defRPr>
            </a:lvl7pPr>
            <a:lvl8pPr marL="34290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rgbClr val="000066"/>
                </a:solidFill>
                <a:latin typeface="+mn-lt"/>
                <a:cs typeface="+mn-cs"/>
              </a:defRPr>
            </a:lvl8pPr>
            <a:lvl9pPr marL="38862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rgbClr val="000066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he-IL" sz="2800" b="1" dirty="0" smtClean="0">
                <a:solidFill>
                  <a:srgbClr val="1F497D"/>
                </a:solidFill>
              </a:rPr>
              <a:t>בנק </a:t>
            </a:r>
            <a:r>
              <a:rPr lang="he-IL" sz="2800" b="1" dirty="0">
                <a:solidFill>
                  <a:srgbClr val="1F497D"/>
                </a:solidFill>
              </a:rPr>
              <a:t>ישראל נערך </a:t>
            </a:r>
            <a:r>
              <a:rPr lang="he-IL" sz="2800" b="1" dirty="0" smtClean="0">
                <a:solidFill>
                  <a:srgbClr val="1F497D"/>
                </a:solidFill>
              </a:rPr>
              <a:t>להקמת </a:t>
            </a:r>
            <a:r>
              <a:rPr lang="he-IL" sz="2800" b="1" dirty="0">
                <a:solidFill>
                  <a:srgbClr val="1F497D"/>
                </a:solidFill>
              </a:rPr>
              <a:t>התשתיות </a:t>
            </a:r>
            <a:r>
              <a:rPr lang="he-IL" sz="2800" b="1" dirty="0" smtClean="0">
                <a:solidFill>
                  <a:srgbClr val="1F497D"/>
                </a:solidFill>
              </a:rPr>
              <a:t>שבשליטתו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he-IL" dirty="0" smtClean="0">
                <a:solidFill>
                  <a:srgbClr val="1F497D"/>
                </a:solidFill>
              </a:rPr>
              <a:t>לימוד מדיניות השקעה של קרנות עושר בעולם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he-IL" dirty="0" smtClean="0">
                <a:solidFill>
                  <a:srgbClr val="1F497D"/>
                </a:solidFill>
              </a:rPr>
              <a:t>לימוד עקרונות קרן המטבע לניהול קרנות עושר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he-IL" dirty="0" smtClean="0">
                <a:solidFill>
                  <a:srgbClr val="1F497D"/>
                </a:solidFill>
              </a:rPr>
              <a:t>פגישות ותיאומים עם נאמנים רלוונטיים לקראת משמורת נכסי הקרן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he-IL" dirty="0" smtClean="0">
                <a:solidFill>
                  <a:srgbClr val="1F497D"/>
                </a:solidFill>
              </a:rPr>
              <a:t>התאמת </a:t>
            </a:r>
            <a:r>
              <a:rPr lang="he-IL" dirty="0">
                <a:solidFill>
                  <a:srgbClr val="1F497D"/>
                </a:solidFill>
              </a:rPr>
              <a:t>מערכות </a:t>
            </a:r>
            <a:r>
              <a:rPr lang="he-IL" dirty="0" smtClean="0">
                <a:solidFill>
                  <a:srgbClr val="1F497D"/>
                </a:solidFill>
              </a:rPr>
              <a:t>בבנק ישראל לניהול </a:t>
            </a:r>
            <a:r>
              <a:rPr lang="he-IL" dirty="0">
                <a:solidFill>
                  <a:srgbClr val="1F497D"/>
                </a:solidFill>
              </a:rPr>
              <a:t>כספי </a:t>
            </a:r>
            <a:r>
              <a:rPr lang="he-IL" dirty="0" smtClean="0">
                <a:solidFill>
                  <a:srgbClr val="1F497D"/>
                </a:solidFill>
              </a:rPr>
              <a:t>הקרן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he-IL" dirty="0" smtClean="0">
                <a:solidFill>
                  <a:srgbClr val="1F497D"/>
                </a:solidFill>
              </a:rPr>
              <a:t>הקמת המודול החשבונאי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he-IL" dirty="0" smtClean="0">
                <a:solidFill>
                  <a:srgbClr val="1F497D"/>
                </a:solidFill>
              </a:rPr>
              <a:t>הכנות מול ה-</a:t>
            </a:r>
            <a:r>
              <a:rPr lang="en-US" dirty="0" smtClean="0">
                <a:solidFill>
                  <a:srgbClr val="1F497D"/>
                </a:solidFill>
              </a:rPr>
              <a:t>FED</a:t>
            </a:r>
            <a:r>
              <a:rPr lang="he-IL" dirty="0" smtClean="0">
                <a:solidFill>
                  <a:srgbClr val="1F497D"/>
                </a:solidFill>
              </a:rPr>
              <a:t> לפתיחת חשבון לקרן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he-IL" dirty="0" smtClean="0">
                <a:solidFill>
                  <a:srgbClr val="1F497D"/>
                </a:solidFill>
              </a:rPr>
              <a:t>הגדרת הקרן במערכת </a:t>
            </a:r>
            <a:r>
              <a:rPr lang="en-US" sz="2000" dirty="0" smtClean="0">
                <a:solidFill>
                  <a:srgbClr val="1F497D"/>
                </a:solidFill>
              </a:rPr>
              <a:t>SWIFT</a:t>
            </a:r>
            <a:endParaRPr lang="he-IL" sz="2000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43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75482" y="259432"/>
            <a:ext cx="7793037" cy="649288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defPPr>
              <a:defRPr lang="he-IL"/>
            </a:defPPr>
            <a:lvl1pPr algn="ctr" rtl="0" eaLnBrk="0" hangingPunct="0">
              <a:lnSpc>
                <a:spcPct val="70000"/>
              </a:lnSpc>
              <a:spcBef>
                <a:spcPct val="0"/>
              </a:spcBef>
              <a:defRPr sz="3600" b="1">
                <a:solidFill>
                  <a:srgbClr val="1F497D"/>
                </a:solidFill>
                <a:latin typeface="Times New Roman" pitchFamily="18" charset="0"/>
                <a:ea typeface="+mj-ea"/>
              </a:defRPr>
            </a:lvl1pPr>
          </a:lstStyle>
          <a:p>
            <a:r>
              <a:rPr lang="he-IL" dirty="0" smtClean="0"/>
              <a:t>התנאים לתחילת ההשקעה</a:t>
            </a:r>
            <a:endParaRPr lang="en-US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51520" y="2132856"/>
            <a:ext cx="8712968" cy="2304256"/>
          </a:xfrm>
          <a:prstGeom prst="rect">
            <a:avLst/>
          </a:prstGeom>
        </p:spPr>
        <p:txBody>
          <a:bodyPr/>
          <a:lstStyle>
            <a:lvl1pPr marL="342900" indent="-3429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32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800">
                <a:solidFill>
                  <a:srgbClr val="000066"/>
                </a:solidFill>
                <a:latin typeface="+mn-lt"/>
                <a:cs typeface="+mn-cs"/>
              </a:defRPr>
            </a:lvl2pPr>
            <a:lvl3pPr marL="11430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400">
                <a:solidFill>
                  <a:srgbClr val="000066"/>
                </a:solidFill>
                <a:latin typeface="+mn-lt"/>
                <a:cs typeface="+mn-cs"/>
              </a:defRPr>
            </a:lvl3pPr>
            <a:lvl4pPr marL="16002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rgbClr val="000066"/>
                </a:solidFill>
                <a:latin typeface="+mn-lt"/>
                <a:cs typeface="+mn-cs"/>
              </a:defRPr>
            </a:lvl4pPr>
            <a:lvl5pPr marL="20574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rgbClr val="000066"/>
                </a:solidFill>
                <a:latin typeface="+mn-lt"/>
                <a:cs typeface="+mn-cs"/>
              </a:defRPr>
            </a:lvl5pPr>
            <a:lvl6pPr marL="25146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rgbClr val="000066"/>
                </a:solidFill>
                <a:latin typeface="+mn-lt"/>
                <a:cs typeface="+mn-cs"/>
              </a:defRPr>
            </a:lvl6pPr>
            <a:lvl7pPr marL="29718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rgbClr val="000066"/>
                </a:solidFill>
                <a:latin typeface="+mn-lt"/>
                <a:cs typeface="+mn-cs"/>
              </a:defRPr>
            </a:lvl7pPr>
            <a:lvl8pPr marL="34290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rgbClr val="000066"/>
                </a:solidFill>
                <a:latin typeface="+mn-lt"/>
                <a:cs typeface="+mn-cs"/>
              </a:defRPr>
            </a:lvl8pPr>
            <a:lvl9pPr marL="38862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rgbClr val="000066"/>
                </a:solidFill>
                <a:latin typeface="+mn-lt"/>
                <a:cs typeface="+mn-cs"/>
              </a:defRPr>
            </a:lvl9pPr>
          </a:lstStyle>
          <a:p>
            <a:pPr>
              <a:spcAft>
                <a:spcPts val="3000"/>
              </a:spcAft>
              <a:buSzPct val="100000"/>
            </a:pPr>
            <a:r>
              <a:rPr lang="he-IL" altLang="en-US" sz="2800" dirty="0" smtClean="0">
                <a:solidFill>
                  <a:srgbClr val="1F497D"/>
                </a:solidFill>
                <a:latin typeface="Times New Roman" panose="02020603050405020304" pitchFamily="18" charset="0"/>
              </a:rPr>
              <a:t>הכספים הראשונים יועברו לקרן כשהכנסות המדינה מההיטל תגענה למיליארד ₪ </a:t>
            </a:r>
          </a:p>
          <a:p>
            <a:pPr>
              <a:spcAft>
                <a:spcPts val="3000"/>
              </a:spcAft>
              <a:buSzPct val="100000"/>
            </a:pPr>
            <a:r>
              <a:rPr lang="he-IL" altLang="en-US" sz="2800" dirty="0" smtClean="0">
                <a:solidFill>
                  <a:srgbClr val="1F497D"/>
                </a:solidFill>
                <a:latin typeface="Times New Roman" panose="02020603050405020304" pitchFamily="18" charset="0"/>
              </a:rPr>
              <a:t>הקמת מוסדות הקרן, שיתוו את מדיניות ההשקעה</a:t>
            </a:r>
            <a:endParaRPr lang="en-US" dirty="0">
              <a:solidFill>
                <a:srgbClr val="1F497D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spcAft>
                <a:spcPts val="3000"/>
              </a:spcAft>
              <a:buNone/>
            </a:pPr>
            <a:endParaRPr lang="he-IL" altLang="en-US" sz="2400" b="0" dirty="0" smtClean="0">
              <a:solidFill>
                <a:srgbClr val="1F497D"/>
              </a:solidFill>
              <a:latin typeface="Times New Roman" panose="02020603050405020304" pitchFamily="18" charset="0"/>
            </a:endParaRPr>
          </a:p>
          <a:p>
            <a:pPr marL="0" lvl="0" indent="0" rtl="0">
              <a:spcAft>
                <a:spcPts val="1200"/>
              </a:spcAft>
              <a:buSzPct val="80000"/>
              <a:buNone/>
            </a:pPr>
            <a:endParaRPr lang="he-IL" sz="2300" b="0" kern="0" dirty="0" smtClean="0">
              <a:solidFill>
                <a:srgbClr val="1F497D"/>
              </a:solidFill>
              <a:latin typeface="Times New Roman" panose="02020603050405020304" pitchFamily="18" charset="0"/>
            </a:endParaRPr>
          </a:p>
          <a:p>
            <a:pPr rtl="0">
              <a:lnSpc>
                <a:spcPct val="90000"/>
              </a:lnSpc>
              <a:spcBef>
                <a:spcPts val="672"/>
              </a:spcBef>
              <a:spcAft>
                <a:spcPts val="1200"/>
              </a:spcAft>
              <a:buSzPct val="80000"/>
            </a:pPr>
            <a:endParaRPr lang="he-IL" sz="2700" b="0" kern="0" dirty="0" smtClean="0">
              <a:solidFill>
                <a:srgbClr val="1F497D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024DD-4C10-4996-8042-F5A34DCEE434}" type="slidenum">
              <a:rPr lang="he-IL" smtClean="0">
                <a:solidFill>
                  <a:prstClr val="black"/>
                </a:solidFill>
              </a:rPr>
              <a:pPr/>
              <a:t>4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34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75482" y="260648"/>
            <a:ext cx="7793037" cy="649288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defPPr>
              <a:defRPr lang="he-IL"/>
            </a:defPPr>
            <a:lvl1pPr algn="ctr" rtl="0" eaLnBrk="0" hangingPunct="0">
              <a:lnSpc>
                <a:spcPct val="70000"/>
              </a:lnSpc>
              <a:spcBef>
                <a:spcPct val="0"/>
              </a:spcBef>
              <a:defRPr sz="4400" b="1">
                <a:solidFill>
                  <a:srgbClr val="1F497D"/>
                </a:solidFill>
                <a:latin typeface="Times New Roman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endParaRPr lang="en-US" sz="3600" dirty="0"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024DD-4C10-4996-8042-F5A34DCEE434}" type="slidenum">
              <a:rPr lang="he-IL" smtClean="0">
                <a:solidFill>
                  <a:prstClr val="black"/>
                </a:solidFill>
              </a:rPr>
              <a:pPr/>
              <a:t>5</a:t>
            </a:fld>
            <a:endParaRPr lang="he-IL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8691" y="296655"/>
            <a:ext cx="64283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e-IL" sz="3600" b="1" dirty="0" smtClean="0">
                <a:solidFill>
                  <a:srgbClr val="1F497D"/>
                </a:solidFill>
              </a:rPr>
              <a:t>התנאים לתחילת ההשקעה – סטטוס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79512" y="1844824"/>
            <a:ext cx="8614123" cy="3277503"/>
          </a:xfrm>
          <a:prstGeom prst="rect">
            <a:avLst/>
          </a:prstGeom>
        </p:spPr>
        <p:txBody>
          <a:bodyPr/>
          <a:lstStyle>
            <a:lvl1pPr marL="342900" indent="-3429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32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800">
                <a:solidFill>
                  <a:srgbClr val="000066"/>
                </a:solidFill>
                <a:latin typeface="+mn-lt"/>
                <a:cs typeface="+mn-cs"/>
              </a:defRPr>
            </a:lvl2pPr>
            <a:lvl3pPr marL="11430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400">
                <a:solidFill>
                  <a:srgbClr val="000066"/>
                </a:solidFill>
                <a:latin typeface="+mn-lt"/>
                <a:cs typeface="+mn-cs"/>
              </a:defRPr>
            </a:lvl3pPr>
            <a:lvl4pPr marL="16002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rgbClr val="000066"/>
                </a:solidFill>
                <a:latin typeface="+mn-lt"/>
                <a:cs typeface="+mn-cs"/>
              </a:defRPr>
            </a:lvl4pPr>
            <a:lvl5pPr marL="20574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rgbClr val="000066"/>
                </a:solidFill>
                <a:latin typeface="+mn-lt"/>
                <a:cs typeface="+mn-cs"/>
              </a:defRPr>
            </a:lvl5pPr>
            <a:lvl6pPr marL="25146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rgbClr val="000066"/>
                </a:solidFill>
                <a:latin typeface="+mn-lt"/>
                <a:cs typeface="+mn-cs"/>
              </a:defRPr>
            </a:lvl6pPr>
            <a:lvl7pPr marL="29718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rgbClr val="000066"/>
                </a:solidFill>
                <a:latin typeface="+mn-lt"/>
                <a:cs typeface="+mn-cs"/>
              </a:defRPr>
            </a:lvl7pPr>
            <a:lvl8pPr marL="34290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rgbClr val="000066"/>
                </a:solidFill>
                <a:latin typeface="+mn-lt"/>
                <a:cs typeface="+mn-cs"/>
              </a:defRPr>
            </a:lvl8pPr>
            <a:lvl9pPr marL="38862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rgbClr val="000066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he-IL" sz="2800" b="1" dirty="0" smtClean="0">
                <a:solidFill>
                  <a:srgbClr val="1F497D"/>
                </a:solidFill>
              </a:rPr>
              <a:t>הכספים שהצטברו ותחזית להעברתם לבנק ישראל</a:t>
            </a:r>
            <a:r>
              <a:rPr lang="he-IL" b="1" dirty="0" smtClean="0">
                <a:solidFill>
                  <a:srgbClr val="1F497D"/>
                </a:solidFill>
              </a:rPr>
              <a:t>: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e-IL" sz="2800" dirty="0" smtClean="0">
                <a:solidFill>
                  <a:srgbClr val="1F497D"/>
                </a:solidFill>
              </a:rPr>
              <a:t>עד כה, על פי דיווחי רשות המיסים, </a:t>
            </a:r>
            <a:r>
              <a:rPr lang="he-IL" sz="2800" b="1" u="sng" dirty="0" smtClean="0">
                <a:solidFill>
                  <a:srgbClr val="1F497D"/>
                </a:solidFill>
              </a:rPr>
              <a:t>טרם</a:t>
            </a:r>
            <a:r>
              <a:rPr lang="he-IL" sz="2800" dirty="0" smtClean="0">
                <a:solidFill>
                  <a:srgbClr val="1F497D"/>
                </a:solidFill>
              </a:rPr>
              <a:t> הצטברו מיליארד ₪ הכנסות ממס על רווחי הגז, ועל כן </a:t>
            </a:r>
            <a:r>
              <a:rPr lang="he-IL" sz="2800" b="1" dirty="0" smtClean="0">
                <a:solidFill>
                  <a:srgbClr val="1F497D"/>
                </a:solidFill>
              </a:rPr>
              <a:t>לא הועבר כסף לבנק</a:t>
            </a:r>
            <a:r>
              <a:rPr lang="he-IL" sz="2800" dirty="0" smtClean="0">
                <a:solidFill>
                  <a:srgbClr val="1F497D"/>
                </a:solidFill>
              </a:rPr>
              <a:t>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e-IL" sz="2800" dirty="0" smtClean="0">
                <a:solidFill>
                  <a:srgbClr val="1F497D"/>
                </a:solidFill>
              </a:rPr>
              <a:t>רשות המיסים צופה שעד סוף 2021 יצטברו מיליארד ₪.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e-IL" sz="2800" dirty="0" smtClean="0">
                <a:solidFill>
                  <a:srgbClr val="1F497D"/>
                </a:solidFill>
              </a:rPr>
              <a:t>רשות המיסים העלתה שאלה לגבי סופיות תשלומי המס וייתכן כי הכספים לא ישוחררו להשקעה עד סוף 2023.</a:t>
            </a:r>
          </a:p>
        </p:txBody>
      </p:sp>
    </p:spTree>
    <p:extLst>
      <p:ext uri="{BB962C8B-B14F-4D97-AF65-F5344CB8AC3E}">
        <p14:creationId xmlns:p14="http://schemas.microsoft.com/office/powerpoint/2010/main" val="391853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75482" y="260648"/>
            <a:ext cx="7793037" cy="649288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defPPr>
              <a:defRPr lang="he-IL"/>
            </a:defPPr>
            <a:lvl1pPr algn="ctr" rtl="0" eaLnBrk="0" hangingPunct="0">
              <a:lnSpc>
                <a:spcPct val="70000"/>
              </a:lnSpc>
              <a:spcBef>
                <a:spcPct val="0"/>
              </a:spcBef>
              <a:defRPr sz="4400" b="1">
                <a:solidFill>
                  <a:srgbClr val="1F497D"/>
                </a:solidFill>
                <a:latin typeface="Times New Roman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endParaRPr lang="en-US" sz="3600" dirty="0"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024DD-4C10-4996-8042-F5A34DCEE434}" type="slidenum">
              <a:rPr lang="he-IL" smtClean="0">
                <a:solidFill>
                  <a:prstClr val="black"/>
                </a:solidFill>
              </a:rPr>
              <a:pPr/>
              <a:t>6</a:t>
            </a:fld>
            <a:endParaRPr lang="he-IL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8691" y="296655"/>
            <a:ext cx="64283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e-IL" sz="3600" b="1" dirty="0" smtClean="0">
                <a:solidFill>
                  <a:srgbClr val="1F497D"/>
                </a:solidFill>
              </a:rPr>
              <a:t>התנאים לתחילת ההשקעה – סטטוס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5810" y="619820"/>
            <a:ext cx="8614123" cy="5736530"/>
          </a:xfrm>
          <a:prstGeom prst="rect">
            <a:avLst/>
          </a:prstGeom>
        </p:spPr>
        <p:txBody>
          <a:bodyPr/>
          <a:lstStyle>
            <a:lvl1pPr marL="342900" indent="-3429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32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800">
                <a:solidFill>
                  <a:srgbClr val="000066"/>
                </a:solidFill>
                <a:latin typeface="+mn-lt"/>
                <a:cs typeface="+mn-cs"/>
              </a:defRPr>
            </a:lvl2pPr>
            <a:lvl3pPr marL="11430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400">
                <a:solidFill>
                  <a:srgbClr val="000066"/>
                </a:solidFill>
                <a:latin typeface="+mn-lt"/>
                <a:cs typeface="+mn-cs"/>
              </a:defRPr>
            </a:lvl3pPr>
            <a:lvl4pPr marL="16002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rgbClr val="000066"/>
                </a:solidFill>
                <a:latin typeface="+mn-lt"/>
                <a:cs typeface="+mn-cs"/>
              </a:defRPr>
            </a:lvl4pPr>
            <a:lvl5pPr marL="20574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rgbClr val="000066"/>
                </a:solidFill>
                <a:latin typeface="+mn-lt"/>
                <a:cs typeface="+mn-cs"/>
              </a:defRPr>
            </a:lvl5pPr>
            <a:lvl6pPr marL="25146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rgbClr val="000066"/>
                </a:solidFill>
                <a:latin typeface="+mn-lt"/>
                <a:cs typeface="+mn-cs"/>
              </a:defRPr>
            </a:lvl6pPr>
            <a:lvl7pPr marL="29718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rgbClr val="000066"/>
                </a:solidFill>
                <a:latin typeface="+mn-lt"/>
                <a:cs typeface="+mn-cs"/>
              </a:defRPr>
            </a:lvl7pPr>
            <a:lvl8pPr marL="34290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rgbClr val="000066"/>
                </a:solidFill>
                <a:latin typeface="+mn-lt"/>
                <a:cs typeface="+mn-cs"/>
              </a:defRPr>
            </a:lvl8pPr>
            <a:lvl9pPr marL="38862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rgbClr val="000066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he-IL" sz="2000" dirty="0" smtClean="0">
              <a:solidFill>
                <a:srgbClr val="1F497D"/>
              </a:solidFill>
            </a:endParaRPr>
          </a:p>
          <a:p>
            <a:pPr marL="0" indent="0">
              <a:buNone/>
              <a:defRPr/>
            </a:pPr>
            <a:r>
              <a:rPr lang="he-IL" sz="2800" b="1" dirty="0" smtClean="0">
                <a:solidFill>
                  <a:srgbClr val="1F497D"/>
                </a:solidFill>
              </a:rPr>
              <a:t>מוסדות הקרן – לא הוקמו עדיין</a:t>
            </a:r>
            <a:r>
              <a:rPr lang="he-IL" sz="2400" b="1" dirty="0" smtClean="0">
                <a:solidFill>
                  <a:srgbClr val="1F497D"/>
                </a:solidFill>
              </a:rPr>
              <a:t>: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e-IL" sz="2400" dirty="0" smtClean="0">
                <a:solidFill>
                  <a:srgbClr val="1F497D"/>
                </a:solidFill>
              </a:rPr>
              <a:t>הוקמה לפני שנתיים ועדת איתור לנציגי ציבור במוסדות הקרן בראשות השופט גל.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e-IL" sz="2400" dirty="0" smtClean="0">
                <a:solidFill>
                  <a:srgbClr val="1F497D"/>
                </a:solidFill>
              </a:rPr>
              <a:t>לפני הסבב הראשון של הבחירות לכנסת העשרים ושלוש התפטר יו"ר ועדת האיתור והיא פוזרה.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e-IL" sz="2400" dirty="0" smtClean="0">
                <a:solidFill>
                  <a:srgbClr val="1F497D"/>
                </a:solidFill>
              </a:rPr>
              <a:t>טרם הוקמה ועדת איתור.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e-IL" sz="2400" dirty="0" smtClean="0">
                <a:solidFill>
                  <a:srgbClr val="1F497D"/>
                </a:solidFill>
              </a:rPr>
              <a:t>החוק </a:t>
            </a:r>
            <a:r>
              <a:rPr lang="he-IL" sz="2400" dirty="0">
                <a:solidFill>
                  <a:srgbClr val="1F497D"/>
                </a:solidFill>
              </a:rPr>
              <a:t>לא מעניק סמכות לבנק ישראל להשקיע את כספי הקרן ללא מדיניות השקעה, שתקבע ע"י מוסדות בקרן.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e-IL" sz="2400" dirty="0">
                <a:solidFill>
                  <a:srgbClr val="1F497D"/>
                </a:solidFill>
              </a:rPr>
              <a:t>לכן, </a:t>
            </a:r>
            <a:r>
              <a:rPr lang="he-IL" sz="2400" b="1" dirty="0">
                <a:solidFill>
                  <a:srgbClr val="1F497D"/>
                </a:solidFill>
              </a:rPr>
              <a:t>אם לא יוקמו מוסדות הקרן - בנק ישראל לא יוכל להשקיע את הכספים, גם אם יופקדו בבנק ישראל. </a:t>
            </a:r>
          </a:p>
          <a:p>
            <a:pPr marL="0" indent="0">
              <a:buNone/>
              <a:defRPr/>
            </a:pPr>
            <a:endParaRPr lang="he-IL" sz="2000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55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75482" y="260648"/>
            <a:ext cx="7793037" cy="649288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defPPr>
              <a:defRPr lang="he-IL"/>
            </a:defPPr>
            <a:lvl1pPr algn="ctr" rtl="0" eaLnBrk="0" hangingPunct="0">
              <a:lnSpc>
                <a:spcPct val="70000"/>
              </a:lnSpc>
              <a:spcBef>
                <a:spcPct val="0"/>
              </a:spcBef>
              <a:defRPr sz="4400" b="1">
                <a:solidFill>
                  <a:srgbClr val="1F497D"/>
                </a:solidFill>
                <a:latin typeface="Times New Roman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endParaRPr lang="en-US" sz="3600" dirty="0"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024DD-4C10-4996-8042-F5A34DCEE434}" type="slidenum">
              <a:rPr lang="he-IL" smtClean="0">
                <a:solidFill>
                  <a:prstClr val="black"/>
                </a:solidFill>
              </a:rPr>
              <a:pPr/>
              <a:t>7</a:t>
            </a:fld>
            <a:endParaRPr lang="he-IL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8685" y="296655"/>
            <a:ext cx="64283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e-IL" sz="3600" b="1" dirty="0">
                <a:solidFill>
                  <a:srgbClr val="1F497D"/>
                </a:solidFill>
              </a:rPr>
              <a:t>התנאים לתחילת ההשקעה – סטטוס</a:t>
            </a:r>
          </a:p>
          <a:p>
            <a:pPr algn="ctr"/>
            <a:r>
              <a:rPr lang="he-IL" sz="3600" b="1" dirty="0" smtClean="0">
                <a:solidFill>
                  <a:srgbClr val="1F497D"/>
                </a:solidFill>
              </a:rPr>
              <a:t> 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79512" y="1329784"/>
            <a:ext cx="8614123" cy="4439518"/>
          </a:xfrm>
          <a:prstGeom prst="rect">
            <a:avLst/>
          </a:prstGeom>
        </p:spPr>
        <p:txBody>
          <a:bodyPr/>
          <a:lstStyle>
            <a:lvl1pPr marL="342900" indent="-3429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32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800">
                <a:solidFill>
                  <a:srgbClr val="000066"/>
                </a:solidFill>
                <a:latin typeface="+mn-lt"/>
                <a:cs typeface="+mn-cs"/>
              </a:defRPr>
            </a:lvl2pPr>
            <a:lvl3pPr marL="11430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400">
                <a:solidFill>
                  <a:srgbClr val="000066"/>
                </a:solidFill>
                <a:latin typeface="+mn-lt"/>
                <a:cs typeface="+mn-cs"/>
              </a:defRPr>
            </a:lvl3pPr>
            <a:lvl4pPr marL="16002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rgbClr val="000066"/>
                </a:solidFill>
                <a:latin typeface="+mn-lt"/>
                <a:cs typeface="+mn-cs"/>
              </a:defRPr>
            </a:lvl4pPr>
            <a:lvl5pPr marL="20574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rgbClr val="000066"/>
                </a:solidFill>
                <a:latin typeface="+mn-lt"/>
                <a:cs typeface="+mn-cs"/>
              </a:defRPr>
            </a:lvl5pPr>
            <a:lvl6pPr marL="25146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rgbClr val="000066"/>
                </a:solidFill>
                <a:latin typeface="+mn-lt"/>
                <a:cs typeface="+mn-cs"/>
              </a:defRPr>
            </a:lvl6pPr>
            <a:lvl7pPr marL="29718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rgbClr val="000066"/>
                </a:solidFill>
                <a:latin typeface="+mn-lt"/>
                <a:cs typeface="+mn-cs"/>
              </a:defRPr>
            </a:lvl7pPr>
            <a:lvl8pPr marL="34290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rgbClr val="000066"/>
                </a:solidFill>
                <a:latin typeface="+mn-lt"/>
                <a:cs typeface="+mn-cs"/>
              </a:defRPr>
            </a:lvl8pPr>
            <a:lvl9pPr marL="38862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rgbClr val="000066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he-IL" sz="2800" b="1" dirty="0" smtClean="0">
                <a:solidFill>
                  <a:srgbClr val="1F497D"/>
                </a:solidFill>
              </a:rPr>
              <a:t>הקמת התשתיות המשפטיות לתחילת השקעה</a:t>
            </a:r>
            <a:r>
              <a:rPr lang="he-IL" sz="2800" dirty="0" smtClean="0">
                <a:solidFill>
                  <a:srgbClr val="1F497D"/>
                </a:solidFill>
              </a:rPr>
              <a:t>: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e-IL" sz="2800" dirty="0" smtClean="0">
                <a:solidFill>
                  <a:srgbClr val="1F497D"/>
                </a:solidFill>
              </a:rPr>
              <a:t>משרד האוצר (</a:t>
            </a:r>
            <a:r>
              <a:rPr lang="he-IL" sz="2800" dirty="0" err="1" smtClean="0">
                <a:solidFill>
                  <a:srgbClr val="1F497D"/>
                </a:solidFill>
              </a:rPr>
              <a:t>החשכ"ל</a:t>
            </a:r>
            <a:r>
              <a:rPr lang="he-IL" sz="2800" dirty="0" smtClean="0">
                <a:solidFill>
                  <a:srgbClr val="1F497D"/>
                </a:solidFill>
              </a:rPr>
              <a:t>) החליט בתחילת השנה כי הם לא הגורם הרלוונטי לחתימת הסכמים או מתן ייפוי כוח וכי הללו יכולים להינתן רק ע"י מוסדות הקרן לכשיוקמו.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e-IL" sz="2800" dirty="0" smtClean="0">
                <a:solidFill>
                  <a:srgbClr val="1F497D"/>
                </a:solidFill>
              </a:rPr>
              <a:t>לכן, </a:t>
            </a:r>
            <a:r>
              <a:rPr lang="he-IL" sz="2800" b="1" dirty="0" smtClean="0">
                <a:solidFill>
                  <a:srgbClr val="1F497D"/>
                </a:solidFill>
              </a:rPr>
              <a:t>בנק ישראל לא יכול להתקדם בהקמת התשתיות המשפטיות והעסקיות לקראת ההשקעה של כספי הקרן</a:t>
            </a:r>
            <a:r>
              <a:rPr lang="he-IL" sz="2800" dirty="0" smtClean="0">
                <a:solidFill>
                  <a:srgbClr val="1F497D"/>
                </a:solidFill>
              </a:rPr>
              <a:t>: פתיחת חשבון הקרן בבנק ישראל, הסכמים בשם הקרן עם גופים שיהיו קשורים לניהול כספי הקרן, ועוד.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he-IL" sz="1600" dirty="0" smtClean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21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75472" y="2708920"/>
            <a:ext cx="7793037" cy="649288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defPPr>
              <a:defRPr lang="he-IL"/>
            </a:defPPr>
            <a:lvl1pPr algn="ctr" rtl="0" eaLnBrk="0" hangingPunct="0">
              <a:lnSpc>
                <a:spcPct val="70000"/>
              </a:lnSpc>
              <a:spcBef>
                <a:spcPct val="0"/>
              </a:spcBef>
              <a:defRPr sz="4400" b="1">
                <a:solidFill>
                  <a:srgbClr val="1F497D"/>
                </a:solidFill>
                <a:latin typeface="Times New Roman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he-IL" sz="3600" dirty="0" smtClean="0">
                <a:cs typeface="+mn-cs"/>
              </a:rPr>
              <a:t>חוק הקרן אזרחי ישראל – קווים כללים</a:t>
            </a:r>
            <a:r>
              <a:rPr lang="en-US" sz="3600" dirty="0" smtClean="0">
                <a:cs typeface="+mn-cs"/>
              </a:rPr>
              <a:t> </a:t>
            </a:r>
            <a:r>
              <a:rPr lang="he-IL" sz="3600" dirty="0" smtClean="0">
                <a:cs typeface="+mn-cs"/>
              </a:rPr>
              <a:t> </a:t>
            </a:r>
            <a:r>
              <a:rPr lang="en-US" sz="3600" dirty="0" smtClean="0">
                <a:cs typeface="+mn-cs"/>
              </a:rPr>
              <a:t> </a:t>
            </a:r>
            <a:endParaRPr lang="en-US" sz="3600" dirty="0"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024DD-4C10-4996-8042-F5A34DCEE434}" type="slidenum">
              <a:rPr lang="he-IL" smtClean="0">
                <a:solidFill>
                  <a:prstClr val="black"/>
                </a:solidFill>
              </a:rPr>
              <a:pPr/>
              <a:t>8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14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75482" y="259432"/>
            <a:ext cx="7793037" cy="649288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defPPr>
              <a:defRPr lang="he-IL"/>
            </a:defPPr>
            <a:lvl1pPr algn="ctr" rtl="0" eaLnBrk="0" hangingPunct="0">
              <a:lnSpc>
                <a:spcPct val="70000"/>
              </a:lnSpc>
              <a:spcBef>
                <a:spcPct val="0"/>
              </a:spcBef>
              <a:defRPr sz="4400" b="1">
                <a:solidFill>
                  <a:srgbClr val="1F497D"/>
                </a:solidFill>
                <a:latin typeface="Times New Roman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he-IL" sz="3600" dirty="0" smtClean="0">
                <a:cs typeface="+mn-cs"/>
              </a:rPr>
              <a:t>מקורות כספי הקרן</a:t>
            </a:r>
            <a:endParaRPr lang="en-US" sz="3600" dirty="0">
              <a:cs typeface="+mn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337534"/>
            <a:ext cx="8447213" cy="5040560"/>
          </a:xfrm>
          <a:prstGeom prst="rect">
            <a:avLst/>
          </a:prstGeom>
        </p:spPr>
        <p:txBody>
          <a:bodyPr lIns="36000" rIns="36000"/>
          <a:lstStyle>
            <a:lvl1pPr marL="342900" indent="-3429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32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800">
                <a:solidFill>
                  <a:srgbClr val="000066"/>
                </a:solidFill>
                <a:latin typeface="+mn-lt"/>
                <a:cs typeface="+mn-cs"/>
              </a:defRPr>
            </a:lvl2pPr>
            <a:lvl3pPr marL="11430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400">
                <a:solidFill>
                  <a:srgbClr val="000066"/>
                </a:solidFill>
                <a:latin typeface="+mn-lt"/>
                <a:cs typeface="+mn-cs"/>
              </a:defRPr>
            </a:lvl3pPr>
            <a:lvl4pPr marL="16002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rgbClr val="000066"/>
                </a:solidFill>
                <a:latin typeface="+mn-lt"/>
                <a:cs typeface="+mn-cs"/>
              </a:defRPr>
            </a:lvl4pPr>
            <a:lvl5pPr marL="20574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rgbClr val="000066"/>
                </a:solidFill>
                <a:latin typeface="+mn-lt"/>
                <a:cs typeface="+mn-cs"/>
              </a:defRPr>
            </a:lvl5pPr>
            <a:lvl6pPr marL="25146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rgbClr val="000066"/>
                </a:solidFill>
                <a:latin typeface="+mn-lt"/>
                <a:cs typeface="+mn-cs"/>
              </a:defRPr>
            </a:lvl6pPr>
            <a:lvl7pPr marL="29718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rgbClr val="000066"/>
                </a:solidFill>
                <a:latin typeface="+mn-lt"/>
                <a:cs typeface="+mn-cs"/>
              </a:defRPr>
            </a:lvl7pPr>
            <a:lvl8pPr marL="34290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rgbClr val="000066"/>
                </a:solidFill>
                <a:latin typeface="+mn-lt"/>
                <a:cs typeface="+mn-cs"/>
              </a:defRPr>
            </a:lvl8pPr>
            <a:lvl9pPr marL="3886200" indent="-228600" algn="just" rtl="1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rgbClr val="000066"/>
                </a:solidFill>
                <a:latin typeface="+mn-lt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he-IL" sz="2400" b="1" dirty="0" smtClean="0">
                <a:solidFill>
                  <a:srgbClr val="1F497D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חוק הקרן לאזרחי ישראל מקים קרן לניהול הכנסות המדינה מהיטל </a:t>
            </a:r>
            <a:r>
              <a:rPr lang="he-IL" sz="2400" b="1" smtClean="0">
                <a:solidFill>
                  <a:srgbClr val="1F497D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על הרווחים ממכירה </a:t>
            </a:r>
            <a:r>
              <a:rPr lang="he-IL" sz="2400" b="1" dirty="0" smtClean="0">
                <a:solidFill>
                  <a:srgbClr val="1F497D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של משאבי טבע</a:t>
            </a:r>
          </a:p>
          <a:p>
            <a:pPr marL="457200" lvl="1" indent="0">
              <a:buNone/>
            </a:pPr>
            <a:endParaRPr lang="he-IL" sz="2400" b="1" dirty="0">
              <a:solidFill>
                <a:srgbClr val="1F497D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>
              <a:buFont typeface="Arial" pitchFamily="34" charset="0"/>
              <a:buChar char="•"/>
            </a:pPr>
            <a:r>
              <a:rPr lang="he-IL" sz="2400" b="1" dirty="0" smtClean="0">
                <a:solidFill>
                  <a:srgbClr val="1F497D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מקורות כספי הקרן</a:t>
            </a:r>
            <a:r>
              <a:rPr lang="he-IL" sz="2400" dirty="0" smtClean="0">
                <a:solidFill>
                  <a:srgbClr val="1F497D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: היטל רווחי יתר ממכירה של משאב טבע (לפי חוק מיסוי רווחים ממשאבי טבע</a:t>
            </a:r>
            <a:r>
              <a:rPr lang="en-US" sz="2400" dirty="0" smtClean="0">
                <a:solidFill>
                  <a:srgbClr val="1F497D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</a:t>
            </a:r>
            <a:r>
              <a:rPr lang="he-IL" sz="2400" dirty="0" smtClean="0">
                <a:solidFill>
                  <a:srgbClr val="1F497D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. </a:t>
            </a:r>
          </a:p>
          <a:p>
            <a:pPr lvl="1">
              <a:buFont typeface="Arial" pitchFamily="34" charset="0"/>
              <a:buChar char="•"/>
            </a:pPr>
            <a:r>
              <a:rPr lang="he-IL" sz="2400" b="1" dirty="0" smtClean="0">
                <a:solidFill>
                  <a:srgbClr val="1F497D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רווחי יתר</a:t>
            </a:r>
            <a:r>
              <a:rPr lang="he-IL" sz="2400" dirty="0" smtClean="0">
                <a:solidFill>
                  <a:srgbClr val="1F497D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: יחס בין ההכנסות המצטברות בניכוי הוצאות שוטפות, תמלוגים והיטל ששולם בשנים קודמות, לבין ההשקעה הכוללת בחיפוש ובפיתוח ראשוני של המאגר. </a:t>
            </a:r>
          </a:p>
          <a:p>
            <a:pPr lvl="1">
              <a:buFont typeface="Arial" pitchFamily="34" charset="0"/>
              <a:buChar char="•"/>
            </a:pPr>
            <a:r>
              <a:rPr lang="he-IL" sz="2400" b="1" dirty="0" smtClean="0">
                <a:solidFill>
                  <a:srgbClr val="1F497D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ההיטל יגבה </a:t>
            </a:r>
            <a:r>
              <a:rPr lang="he-IL" sz="2400" dirty="0" smtClean="0">
                <a:solidFill>
                  <a:srgbClr val="1F497D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רק לאחר שההשקעה תוחזר במלואה בתוספת 50%. </a:t>
            </a:r>
          </a:p>
          <a:p>
            <a:pPr lvl="1">
              <a:buFont typeface="Arial" pitchFamily="34" charset="0"/>
              <a:buChar char="•"/>
            </a:pPr>
            <a:r>
              <a:rPr lang="he-IL" sz="2400" b="1" dirty="0" smtClean="0">
                <a:solidFill>
                  <a:srgbClr val="1F497D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שיעור ההיטל</a:t>
            </a:r>
            <a:r>
              <a:rPr lang="he-IL" sz="2400" dirty="0" smtClean="0">
                <a:solidFill>
                  <a:srgbClr val="1F497D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: יעמוד על 20% ויעלה בהדרגה עד לגובה של 60% בהתאם לגובהם של רווחי היתר.</a:t>
            </a:r>
          </a:p>
          <a:p>
            <a:pPr lvl="1" algn="r">
              <a:buFont typeface="Arial" pitchFamily="34" charset="0"/>
              <a:buChar char="•"/>
            </a:pPr>
            <a:endParaRPr lang="he-IL" sz="2400" dirty="0" smtClean="0">
              <a:solidFill>
                <a:srgbClr val="1F497D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024DD-4C10-4996-8042-F5A34DCEE434}" type="slidenum">
              <a:rPr lang="he-IL" smtClean="0">
                <a:solidFill>
                  <a:prstClr val="black"/>
                </a:solidFill>
              </a:rPr>
              <a:pPr/>
              <a:t>9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2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tor Presentation v.1.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vakim">
      <a:majorFont>
        <a:latin typeface="Times New Roman"/>
        <a:ea typeface=""/>
        <a:cs typeface="David"/>
      </a:majorFont>
      <a:minorFont>
        <a:latin typeface="Times New Roman"/>
        <a:ea typeface=""/>
        <a:cs typeface="David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eWaveListOrderValue xmlns="http://schemas.microsoft.com/sharepoint/v3" xsi:nil="true"/>
    <_DCDateCreated xmlns="http://schemas.microsoft.com/sharepoint/v3/fields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מסמך" ma:contentTypeID="0x0101000644CCD52964FE4BBD8AB8E0B060EA47" ma:contentTypeVersion="3" ma:contentTypeDescription="צור מסמך חדש." ma:contentTypeScope="" ma:versionID="2bb10b40ee8d3a599c5f62d28aa9a0b5">
  <xsd:schema xmlns:xsd="http://www.w3.org/2001/XMLSchema" xmlns:xs="http://www.w3.org/2001/XMLSchema" xmlns:p="http://schemas.microsoft.com/office/2006/metadata/properties" xmlns:ns1="http://schemas.microsoft.com/sharepoint/v3" xmlns:ns2="http://schemas.microsoft.com/sharepoint/v3/fields" targetNamespace="http://schemas.microsoft.com/office/2006/metadata/properties" ma:root="true" ma:fieldsID="3c347f0a8e3e1664f2bb8f913eca227a" ns1:_="" ns2:_="">
    <xsd:import namespace="http://schemas.microsoft.com/sharepoint/v3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1:eWaveListOrderValue" minOccurs="0"/>
                <xsd:element ref="ns2:_DCDateCreat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מתזמן תאריך התחלה" ma:description="" ma:internalName="PublishingStartDate">
      <xsd:simpleType>
        <xsd:restriction base="dms:Unknown"/>
      </xsd:simpleType>
    </xsd:element>
    <xsd:element name="PublishingExpirationDate" ma:index="9" nillable="true" ma:displayName="מתזמן תאריך סיום" ma:internalName="PublishingExpirationDate">
      <xsd:simpleType>
        <xsd:restriction base="dms:Unknown"/>
      </xsd:simpleType>
    </xsd:element>
    <xsd:element name="eWaveListOrderValue" ma:index="10" nillable="true" ma:displayName="סידור" ma:decimals="2" ma:internalName="eWaveListOrderValue" ma:readOnly="false" ma:percentage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DCDateCreated" ma:index="11" nillable="true" ma:displayName="תאריך יצירה" ma:description="התאריך שבו נוצר משאב זה" ma:format="DateTime" ma:internalName="_DCDateCreated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סוג תוכן"/>
        <xsd:element ref="dc:title" minOccurs="0" maxOccurs="1" ma:index="4" ma:displayName="כותרת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5281FE6-187B-40D5-BED6-618031A80ED1}"/>
</file>

<file path=customXml/itemProps2.xml><?xml version="1.0" encoding="utf-8"?>
<ds:datastoreItem xmlns:ds="http://schemas.openxmlformats.org/officeDocument/2006/customXml" ds:itemID="{621BEF6F-AF4D-4FBD-856E-3C9D88C624A5}"/>
</file>

<file path=customXml/itemProps3.xml><?xml version="1.0" encoding="utf-8"?>
<ds:datastoreItem xmlns:ds="http://schemas.openxmlformats.org/officeDocument/2006/customXml" ds:itemID="{A23692D9-3B13-4C58-9AC0-8CBE29541461}"/>
</file>

<file path=docProps/app.xml><?xml version="1.0" encoding="utf-8"?>
<Properties xmlns="http://schemas.openxmlformats.org/officeDocument/2006/extended-properties" xmlns:vt="http://schemas.openxmlformats.org/officeDocument/2006/docPropsVTypes">
  <Template>Factor Presentation v.1.0</Template>
  <TotalTime>22595</TotalTime>
  <Words>1354</Words>
  <Application>Microsoft Office PowerPoint</Application>
  <PresentationFormat>‫הצגה על המסך (4:3)</PresentationFormat>
  <Paragraphs>167</Paragraphs>
  <Slides>13</Slides>
  <Notes>13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</vt:lpstr>
      <vt:lpstr>David</vt:lpstr>
      <vt:lpstr>Times New Roman</vt:lpstr>
      <vt:lpstr>Factor Presentation v.1.0</vt:lpstr>
      <vt:lpstr> הכנות בנק ישראל לקראת הקמת  הקרן לאזרחי ישראל   הוועדה המיוחדת לפיקוח על הקרן לניהול הכנסות המדינה מהיטל על רווחי גז ונפט  יולי 2020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קרן לאזרחי ישראל – מוסדות הקרן</vt:lpstr>
      <vt:lpstr>מצגת של PowerPoint‏</vt:lpstr>
      <vt:lpstr>מצגת של PowerPoint‏</vt:lpstr>
      <vt:lpstr>מצגת של PowerPoint‏</vt:lpstr>
    </vt:vector>
  </TitlesOfParts>
  <Company>BOI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אסטרטגיות השקעה במניות  Smart Beta</dc:title>
  <dc:creator>מרק נולמן</dc:creator>
  <cp:lastModifiedBy>dovrot</cp:lastModifiedBy>
  <cp:revision>362</cp:revision>
  <cp:lastPrinted>2018-02-02T12:19:02Z</cp:lastPrinted>
  <dcterms:created xsi:type="dcterms:W3CDTF">2016-09-01T08:41:32Z</dcterms:created>
  <dcterms:modified xsi:type="dcterms:W3CDTF">2020-07-07T07:23:50Z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0x0101000644CCD52964FE4BBD8AB8E0B060EA47</vt:lpwstr>
  </property>
</Properties>
</file>