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71" r:id="rId2"/>
    <p:sldId id="257" r:id="rId3"/>
    <p:sldId id="258" r:id="rId4"/>
    <p:sldId id="270" r:id="rId5"/>
    <p:sldId id="268" r:id="rId6"/>
    <p:sldId id="260" r:id="rId7"/>
    <p:sldId id="261" r:id="rId8"/>
    <p:sldId id="269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8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579502-61AF-4877-B7A3-F8DA07F8040A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8A17B7-C446-4C1D-BE42-3CC56992F7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8C949-18F5-44FA-89D1-466143A7AA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D87CB-3251-44BB-B845-CC00596ABE4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3DD1-23C3-4418-9734-62DA7A763C0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19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/>
          </a:p>
        </p:txBody>
      </p:sp>
      <p:sp>
        <p:nvSpPr>
          <p:cNvPr id="3891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8858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350" indent="-292100" algn="r" defTabSz="8858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3363" algn="r" defTabSz="8858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3363" algn="r" defTabSz="8858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3363" algn="r" defTabSz="8858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3363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3363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3363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3363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F198D6E-03A6-4C4A-B72B-630CFEC2BA01}" type="slidenum">
              <a:rPr lang="he-IL" altLang="he-IL" sz="1100" smtClean="0"/>
              <a:pPr algn="l">
                <a:spcBef>
                  <a:spcPct val="0"/>
                </a:spcBef>
              </a:pPr>
              <a:t>9</a:t>
            </a:fld>
            <a:endParaRPr lang="en-US" altLang="he-IL" sz="1100"/>
          </a:p>
        </p:txBody>
      </p:sp>
    </p:spTree>
    <p:extLst>
      <p:ext uri="{BB962C8B-B14F-4D97-AF65-F5344CB8AC3E}">
        <p14:creationId xmlns:p14="http://schemas.microsoft.com/office/powerpoint/2010/main" val="174549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B32480-1103-4DBF-B4EC-A2982FA2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52" y="1511526"/>
            <a:ext cx="5336420" cy="2387600"/>
          </a:xfrm>
        </p:spPr>
        <p:txBody>
          <a:bodyPr anchor="t" anchorCtr="0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257B990-044C-426A-AA2A-85E54DC6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752" y="4294414"/>
            <a:ext cx="5336420" cy="1898106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522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56B517-E179-4D3B-BFA4-32486435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EE4ED1-BE4A-41AD-A9A5-D5497D28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4B5F83-C035-4722-91D8-55021B4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969E-7DF7-4F5E-B117-EFE4B4C31905}" type="datetime8">
              <a:rPr lang="he-IL" smtClean="0"/>
              <a:t>26 אוקטובר 23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1C33A0-9DE7-4849-9123-03D195D3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DAC671-FEAD-458C-936C-2386851F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66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8F65DB-4E3C-4B35-85FA-2687FBE6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270823"/>
            <a:ext cx="10173523" cy="676596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09FBA2-4010-4342-8851-BBF76153A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914" y="1092162"/>
            <a:ext cx="4556527" cy="674909"/>
          </a:xfrm>
        </p:spPr>
        <p:txBody>
          <a:bodyPr vert="horz" lIns="91440" tIns="45720" rIns="91440" bIns="45720" rtlCol="1" anchor="t" anchorCtr="0">
            <a:noAutofit/>
          </a:bodyPr>
          <a:lstStyle>
            <a:lvl1pPr>
              <a:defRPr lang="he-IL" sz="2400" b="1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ערוך סגנונות טקסט של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971D60-2342-4A83-BAAC-B8C21A04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3136" y="1911814"/>
            <a:ext cx="4556527" cy="3962338"/>
          </a:xfrm>
        </p:spPr>
        <p:txBody>
          <a:bodyPr vert="horz" lIns="91440" tIns="45720" rIns="91440" bIns="45720" rtlCol="1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he-IL" sz="2000" smtClean="0"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lang="he-IL" sz="1800" smtClean="0"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lang="he-IL" sz="1600" smtClean="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lang="he-IL" sz="1400" smtClean="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lang="he-IL" sz="1400">
                <a:solidFill>
                  <a:schemeClr val="tx1"/>
                </a:solidFill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he-IL" dirty="0"/>
              <a:t>ערוך סגנונות טקסט של תבנית בסיס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he-IL" dirty="0"/>
              <a:t>רמה שניה</a:t>
            </a:r>
          </a:p>
          <a:p>
            <a:pPr lvl="2">
              <a:buSzPct val="120000"/>
              <a:buFontTx/>
              <a:buBlip>
                <a:blip r:embed="rId3"/>
              </a:buBlip>
            </a:pPr>
            <a:r>
              <a:rPr lang="he-IL" dirty="0"/>
              <a:t>רמה שלישית</a:t>
            </a:r>
          </a:p>
          <a:p>
            <a:pPr lvl="3">
              <a:buSzPct val="120000"/>
              <a:buFontTx/>
              <a:buBlip>
                <a:blip r:embed="rId3"/>
              </a:buBlip>
            </a:pPr>
            <a:r>
              <a:rPr lang="he-IL" dirty="0"/>
              <a:t>רמה רביעית</a:t>
            </a:r>
          </a:p>
          <a:p>
            <a:pPr lvl="4">
              <a:buSzPct val="120000"/>
              <a:buFontTx/>
              <a:buBlip>
                <a:blip r:embed="rId3"/>
              </a:buBlip>
            </a:pPr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06E2598-5675-4A68-9968-42C84EC4B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2236" y="1092162"/>
            <a:ext cx="4578967" cy="674909"/>
          </a:xfrm>
        </p:spPr>
        <p:txBody>
          <a:bodyPr vert="horz" lIns="91440" tIns="45720" rIns="91440" bIns="45720" rtlCol="1" anchor="t" anchorCtr="0">
            <a:noAutofit/>
          </a:bodyPr>
          <a:lstStyle>
            <a:lvl1pPr>
              <a:defRPr lang="he-IL" sz="2400" b="1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ערוך סגנונות טקסט של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0D28D05-A830-4993-8D3F-C92089C01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2236" y="1911814"/>
            <a:ext cx="4578967" cy="3962338"/>
          </a:xfrm>
        </p:spPr>
        <p:txBody>
          <a:bodyPr vert="horz" lIns="91440" tIns="45720" rIns="91440" bIns="45720" rtlCol="1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he-IL" sz="2000" dirty="0" smtClean="0"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lang="he-IL" sz="1800" dirty="0" smtClean="0"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lang="he-IL" sz="1600" dirty="0" smtClean="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lang="he-IL" sz="1400" dirty="0" smtClean="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lang="he-IL" sz="1400" dirty="0">
                <a:solidFill>
                  <a:schemeClr val="tx1"/>
                </a:solidFill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he-IL" dirty="0"/>
              <a:t>ערוך סגנונות טקסט של תבנית בסיס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he-IL" dirty="0"/>
              <a:t>רמה שניה</a:t>
            </a:r>
          </a:p>
          <a:p>
            <a:pPr lvl="2">
              <a:buSzPct val="120000"/>
              <a:buFontTx/>
              <a:buBlip>
                <a:blip r:embed="rId3"/>
              </a:buBlip>
            </a:pPr>
            <a:r>
              <a:rPr lang="he-IL" dirty="0"/>
              <a:t>רמה שלישית</a:t>
            </a:r>
          </a:p>
          <a:p>
            <a:pPr lvl="3">
              <a:buSzPct val="120000"/>
              <a:buFontTx/>
              <a:buBlip>
                <a:blip r:embed="rId3"/>
              </a:buBlip>
            </a:pPr>
            <a:r>
              <a:rPr lang="he-IL" dirty="0"/>
              <a:t>רמה רביעית</a:t>
            </a:r>
          </a:p>
          <a:p>
            <a:pPr lvl="4">
              <a:buSzPct val="120000"/>
              <a:buFontTx/>
              <a:buBlip>
                <a:blip r:embed="rId3"/>
              </a:buBlip>
            </a:pPr>
            <a:r>
              <a:rPr lang="he-IL" dirty="0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77D91C8-603D-4B8B-B388-BE069B0F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3065-09C2-45A3-98D2-433742E04A01}" type="datetime8">
              <a:rPr lang="he-IL" smtClean="0"/>
              <a:t>26 אוקטובר 23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BDA4E76-980F-4B6C-9FC7-0DA42263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21A2526-A6FF-47B8-9CF5-EED000DA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F1C3-8DFC-4A5F-8F22-E1D5E25FFA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82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B32480-1103-4DBF-B4EC-A2982FA2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010" y="2807531"/>
            <a:ext cx="6749142" cy="584775"/>
          </a:xfrm>
        </p:spPr>
        <p:txBody>
          <a:bodyPr wrap="square" anchor="t" anchorCtr="0">
            <a:sp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257B990-044C-426A-AA2A-85E54DC6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010" y="3317724"/>
            <a:ext cx="6749142" cy="646331"/>
          </a:xfrm>
        </p:spPr>
        <p:txBody>
          <a:bodyPr wrap="square">
            <a:spAutoFit/>
          </a:bodyPr>
          <a:lstStyle>
            <a:lvl1pPr marL="0" indent="0" algn="r">
              <a:buNone/>
              <a:defRPr sz="4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278832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2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8458BAD-E3E7-49B4-88CC-CFFC046D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6808"/>
            <a:ext cx="10163628" cy="929671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F11C19D-8DA6-4228-B472-BDB52AD8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43" y="1396093"/>
            <a:ext cx="10120086" cy="47869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515A1D-C8B2-47F4-8D48-72969FBD9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71BE9D73-26FB-40E4-AFBF-C653F0045392}" type="datetime8">
              <a:rPr lang="he-IL" smtClean="0"/>
              <a:pPr/>
              <a:t>26 אוקטובר 23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90C731C-7C52-4CF3-B881-D99A06A69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DD14DE-5D96-4AFD-BAA9-69DD4B21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1041" y="6356350"/>
            <a:ext cx="84591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063447EC-DA57-4181-BC76-EDB94460F89C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C01B134-66B0-4133-8E67-3AB3DF8F989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40" y="127000"/>
            <a:ext cx="886587" cy="9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3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David" panose="020E0502060401010101" pitchFamily="34" charset="-79"/>
          <a:ea typeface="+mj-ea"/>
          <a:cs typeface="David" panose="020E0502060401010101" pitchFamily="34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i.org.il/publications/pressreleases/11-10-23/" TargetMode="External"/><Relationship Id="rId4" Type="http://schemas.openxmlformats.org/officeDocument/2006/relationships/hyperlink" Target="https://www.boi.org.il/bank-of-israel/iron-sword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6">
            <a:extLst>
              <a:ext uri="{FF2B5EF4-FFF2-40B4-BE49-F238E27FC236}">
                <a16:creationId xmlns:a16="http://schemas.microsoft.com/office/drawing/2014/main" id="{B0683BB0-0F48-4D0D-A3B0-48F6EBA89F60}"/>
              </a:ext>
            </a:extLst>
          </p:cNvPr>
          <p:cNvSpPr/>
          <p:nvPr/>
        </p:nvSpPr>
        <p:spPr>
          <a:xfrm>
            <a:off x="2146913" y="138026"/>
            <a:ext cx="10045088" cy="1256856"/>
          </a:xfrm>
          <a:custGeom>
            <a:avLst/>
            <a:gdLst>
              <a:gd name="connsiteX0" fmla="*/ 247259 w 6817401"/>
              <a:gd name="connsiteY0" fmla="*/ 0 h 736962"/>
              <a:gd name="connsiteX1" fmla="*/ 6817402 w 6817401"/>
              <a:gd name="connsiteY1" fmla="*/ 0 h 736962"/>
              <a:gd name="connsiteX2" fmla="*/ 6817402 w 6817401"/>
              <a:gd name="connsiteY2" fmla="*/ 736963 h 736962"/>
              <a:gd name="connsiteX3" fmla="*/ 0 w 6817401"/>
              <a:gd name="connsiteY3" fmla="*/ 736963 h 7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7401" h="736962">
                <a:moveTo>
                  <a:pt x="247259" y="0"/>
                </a:moveTo>
                <a:lnTo>
                  <a:pt x="6817402" y="0"/>
                </a:lnTo>
                <a:lnTo>
                  <a:pt x="6817402" y="736963"/>
                </a:lnTo>
                <a:lnTo>
                  <a:pt x="0" y="73696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17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20ABEC78-A608-4A86-885B-0344A00F7C8D}"/>
              </a:ext>
            </a:extLst>
          </p:cNvPr>
          <p:cNvSpPr/>
          <p:nvPr/>
        </p:nvSpPr>
        <p:spPr>
          <a:xfrm>
            <a:off x="-33315" y="179857"/>
            <a:ext cx="2135982" cy="1256857"/>
          </a:xfrm>
          <a:custGeom>
            <a:avLst/>
            <a:gdLst>
              <a:gd name="connsiteX0" fmla="*/ 1682520 w 2104209"/>
              <a:gd name="connsiteY0" fmla="*/ 1256858 h 1256857"/>
              <a:gd name="connsiteX1" fmla="*/ 0 w 2104209"/>
              <a:gd name="connsiteY1" fmla="*/ 1256858 h 1256857"/>
              <a:gd name="connsiteX2" fmla="*/ 0 w 2104209"/>
              <a:gd name="connsiteY2" fmla="*/ 0 h 1256857"/>
              <a:gd name="connsiteX3" fmla="*/ 2104209 w 2104209"/>
              <a:gd name="connsiteY3" fmla="*/ 0 h 12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209" h="1256857">
                <a:moveTo>
                  <a:pt x="1682520" y="1256858"/>
                </a:moveTo>
                <a:lnTo>
                  <a:pt x="0" y="1256858"/>
                </a:lnTo>
                <a:lnTo>
                  <a:pt x="0" y="0"/>
                </a:lnTo>
                <a:lnTo>
                  <a:pt x="2104209" y="0"/>
                </a:lnTo>
                <a:close/>
              </a:path>
            </a:pathLst>
          </a:custGeom>
          <a:solidFill>
            <a:srgbClr val="434343"/>
          </a:solidFill>
          <a:ln w="88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FF6F44-EB9E-417F-A903-5CF05167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95" y="364546"/>
            <a:ext cx="857537" cy="860564"/>
          </a:xfrm>
          <a:prstGeom prst="rect">
            <a:avLst/>
          </a:prstGeom>
        </p:spPr>
      </p:pic>
      <p:sp>
        <p:nvSpPr>
          <p:cNvPr id="8" name="מציין מיקום של מספר שקופית 4"/>
          <p:cNvSpPr txBox="1">
            <a:spLocks/>
          </p:cNvSpPr>
          <p:nvPr/>
        </p:nvSpPr>
        <p:spPr>
          <a:xfrm>
            <a:off x="11734800" y="6457950"/>
            <a:ext cx="360284" cy="3485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endParaRPr lang="en-US" sz="24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604909" y="428736"/>
            <a:ext cx="9608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he-IL" sz="3600" b="1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ריכוז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4"/>
              </a:rPr>
              <a:t>פעילות בנק ישראל </a:t>
            </a:r>
            <a:r>
              <a:rPr lang="he-IL" sz="3600" b="1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עד כה </a:t>
            </a:r>
            <a:r>
              <a:rPr lang="he-IL" sz="3600" b="1" dirty="0" smtClean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במלחמת חרבות ברזל</a:t>
            </a:r>
            <a:endParaRPr lang="he-IL" altLang="en-US" sz="3600" b="1" dirty="0">
              <a:solidFill>
                <a:prstClr val="whit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05B41159-849F-4259-B543-282033CFD210}"/>
              </a:ext>
            </a:extLst>
          </p:cNvPr>
          <p:cNvGrpSpPr/>
          <p:nvPr/>
        </p:nvGrpSpPr>
        <p:grpSpPr>
          <a:xfrm>
            <a:off x="7528357" y="1745165"/>
            <a:ext cx="4206443" cy="4953177"/>
            <a:chOff x="7528357" y="2309447"/>
            <a:chExt cx="4029591" cy="3855157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90C6F77F-9968-42CE-9F43-3EB263BF685B}"/>
                </a:ext>
              </a:extLst>
            </p:cNvPr>
            <p:cNvSpPr/>
            <p:nvPr/>
          </p:nvSpPr>
          <p:spPr>
            <a:xfrm>
              <a:off x="7573921" y="2309447"/>
              <a:ext cx="3984027" cy="3485592"/>
            </a:xfrm>
            <a:prstGeom prst="rect">
              <a:avLst/>
            </a:prstGeom>
            <a:noFill/>
            <a:ln w="19050">
              <a:solidFill>
                <a:srgbClr val="27AAE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B5FC058-A9E5-4692-8E27-BDB5DDC1DBE8}"/>
                </a:ext>
              </a:extLst>
            </p:cNvPr>
            <p:cNvSpPr/>
            <p:nvPr/>
          </p:nvSpPr>
          <p:spPr>
            <a:xfrm>
              <a:off x="7573921" y="2473257"/>
              <a:ext cx="3984027" cy="4923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57EB6A46-4256-401D-BB10-8825CCBD6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357" y="2611299"/>
              <a:ext cx="3951519" cy="35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algn="r" rtl="1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defRPr>
              </a:lvl9pPr>
            </a:lstStyle>
            <a:p>
              <a:pPr marL="0" indent="0" algn="ctr" defTabSz="685800" eaLnBrk="1" hangingPunct="1">
                <a:lnSpc>
                  <a:spcPts val="1600"/>
                </a:lnSpc>
                <a:spcBef>
                  <a:spcPts val="0"/>
                </a:spcBef>
                <a:buClr>
                  <a:srgbClr val="27AAE1"/>
                </a:buClr>
                <a:buSzTx/>
                <a:buNone/>
                <a:defRPr/>
              </a:pPr>
              <a:r>
                <a:rPr lang="he-IL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מדיניות מוניטרית ויציבות פיננסית</a:t>
              </a:r>
            </a:p>
            <a:p>
              <a:pPr defTabSz="685800" eaLnBrk="1" hangingPunct="1">
                <a:lnSpc>
                  <a:spcPts val="1600"/>
                </a:lnSpc>
                <a:spcBef>
                  <a:spcPts val="0"/>
                </a:spcBef>
                <a:buClr>
                  <a:srgbClr val="27AAE1"/>
                </a:buClr>
                <a:buSzTx/>
                <a:buFont typeface="Courier New" panose="02070309020205020404" pitchFamily="49" charset="0"/>
                <a:buChar char="o"/>
                <a:defRPr/>
              </a:pPr>
              <a:endParaRPr lang="he-IL" sz="14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תכנית מכירת מט"ח עד </a:t>
              </a:r>
              <a:r>
                <a:rPr lang="he-IL" sz="1600" b="1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30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 מיליארדי $</a:t>
              </a: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עסקאות </a:t>
              </a:r>
              <a:r>
                <a:rPr lang="en-US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SWAP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 עד </a:t>
              </a:r>
              <a:r>
                <a:rPr lang="he-IL" sz="1600" b="1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15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 </a:t>
              </a: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מיליארד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$.</a:t>
              </a: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הפעלת מנגנון עסקאות ריפו לגופים מוסדיים וקרנות נאמנות כנגד אג"ח ממשלה.</a:t>
              </a: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הפעלת מנגנון עסקאות ריפו לגופים מוסדיים וקרנות נאמנות כנגד אג"ח קונצרניות.</a:t>
              </a: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 smtClean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 smtClean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defTabSz="685800">
                <a:lnSpc>
                  <a:spcPct val="150000"/>
                </a:lnSpc>
                <a:spcBef>
                  <a:spcPts val="0"/>
                </a:spcBef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1BAD58AD-A59C-49E1-9B09-56D80E95E0FA}"/>
              </a:ext>
            </a:extLst>
          </p:cNvPr>
          <p:cNvGrpSpPr/>
          <p:nvPr/>
        </p:nvGrpSpPr>
        <p:grpSpPr>
          <a:xfrm>
            <a:off x="3784420" y="579358"/>
            <a:ext cx="3655471" cy="6278642"/>
            <a:chOff x="3794543" y="1433956"/>
            <a:chExt cx="3338832" cy="471509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134AE5B1-B2E1-48AA-B94F-E7943BC5C489}"/>
                </a:ext>
              </a:extLst>
            </p:cNvPr>
            <p:cNvSpPr/>
            <p:nvPr/>
          </p:nvSpPr>
          <p:spPr>
            <a:xfrm>
              <a:off x="3901285" y="2309447"/>
              <a:ext cx="3232090" cy="3363128"/>
            </a:xfrm>
            <a:prstGeom prst="rect">
              <a:avLst/>
            </a:prstGeom>
            <a:noFill/>
            <a:ln w="19050">
              <a:solidFill>
                <a:srgbClr val="27AAE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BF3E364D-DF77-4562-8777-A9471B7AF17A}"/>
                </a:ext>
              </a:extLst>
            </p:cNvPr>
            <p:cNvSpPr/>
            <p:nvPr/>
          </p:nvSpPr>
          <p:spPr>
            <a:xfrm>
              <a:off x="3901284" y="2473257"/>
              <a:ext cx="3232091" cy="4923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ABCF0E8E-3BAB-4ECF-A937-985843318179}"/>
                </a:ext>
              </a:extLst>
            </p:cNvPr>
            <p:cNvSpPr/>
            <p:nvPr/>
          </p:nvSpPr>
          <p:spPr>
            <a:xfrm>
              <a:off x="3794543" y="1433956"/>
              <a:ext cx="3232092" cy="47150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85800">
                <a:lnSpc>
                  <a:spcPct val="150000"/>
                </a:lnSpc>
                <a:buClr>
                  <a:srgbClr val="27AAE1"/>
                </a:buClr>
                <a:defRPr/>
              </a:pPr>
              <a:endParaRPr lang="he-I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algn="ctr" defTabSz="685800">
                <a:lnSpc>
                  <a:spcPct val="150000"/>
                </a:lnSpc>
                <a:buClr>
                  <a:srgbClr val="27AAE1"/>
                </a:buClr>
                <a:defRPr/>
              </a:pPr>
              <a:endParaRPr lang="he-I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algn="ctr" defTabSz="685800">
                <a:lnSpc>
                  <a:spcPct val="150000"/>
                </a:lnSpc>
                <a:buClr>
                  <a:srgbClr val="27AAE1"/>
                </a:buClr>
                <a:defRPr/>
              </a:pPr>
              <a:endParaRPr lang="he-I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algn="ctr" defTabSz="685800">
                <a:lnSpc>
                  <a:spcPct val="150000"/>
                </a:lnSpc>
                <a:buClr>
                  <a:srgbClr val="27AAE1"/>
                </a:buClr>
                <a:defRPr/>
              </a:pPr>
              <a:r>
                <a:rPr lang="he-IL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בנקאות</a:t>
              </a:r>
              <a:r>
                <a:rPr lang="he-IL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, אשראי </a:t>
              </a:r>
              <a:r>
                <a:rPr lang="he-IL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ותשלומים</a:t>
              </a: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/>
              </a:r>
              <a:b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</a:br>
              <a:endParaRPr lang="he-IL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מתווה דחיות הלוואות וביטול עמלות ממוקד במעגל הנפגעים.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מתווה דחיית הלוואות לכלל האוכלוסיה.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אבחנה בדירוג אשראי לאור המלחמה.</a:t>
              </a: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הנחייה למעבר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לשירותי </a:t>
              </a: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בנקאות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מרחוק ומסניפים של בנקים אחרים.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הקלות רגולטוריות וחשבונאיות.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טיפול בשימוש </a:t>
              </a: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לרעה בכרטיסי אשראי ופרטי חשבון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של </a:t>
              </a: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נפגעי המצב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הבטחוני</a:t>
              </a: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  <a:hlinkClick r:id="rId5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 smtClean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600" dirty="0" smtClean="0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C127AA3C-1A21-4BB4-A42A-E28FADEC4A59}"/>
              </a:ext>
            </a:extLst>
          </p:cNvPr>
          <p:cNvGrpSpPr/>
          <p:nvPr/>
        </p:nvGrpSpPr>
        <p:grpSpPr>
          <a:xfrm>
            <a:off x="673331" y="1755725"/>
            <a:ext cx="3022623" cy="4795051"/>
            <a:chOff x="952814" y="2309447"/>
            <a:chExt cx="2507925" cy="3609472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8F17B1FE-06BD-4D0F-8987-C0F9578AE29E}"/>
                </a:ext>
              </a:extLst>
            </p:cNvPr>
            <p:cNvSpPr/>
            <p:nvPr/>
          </p:nvSpPr>
          <p:spPr>
            <a:xfrm>
              <a:off x="952814" y="2309447"/>
              <a:ext cx="2507925" cy="3363128"/>
            </a:xfrm>
            <a:prstGeom prst="rect">
              <a:avLst/>
            </a:prstGeom>
            <a:noFill/>
            <a:ln w="19050">
              <a:solidFill>
                <a:srgbClr val="27AAE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EFA7B2F1-51F7-48DE-9046-14CFA6BD499D}"/>
                </a:ext>
              </a:extLst>
            </p:cNvPr>
            <p:cNvSpPr/>
            <p:nvPr/>
          </p:nvSpPr>
          <p:spPr>
            <a:xfrm>
              <a:off x="952814" y="2473257"/>
              <a:ext cx="2507925" cy="4923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9" name="מלבן 32">
              <a:extLst>
                <a:ext uri="{FF2B5EF4-FFF2-40B4-BE49-F238E27FC236}">
                  <a16:creationId xmlns:a16="http://schemas.microsoft.com/office/drawing/2014/main" id="{EAEDEFBE-C7B1-467F-8B09-A0B80A01B107}"/>
                </a:ext>
              </a:extLst>
            </p:cNvPr>
            <p:cNvSpPr/>
            <p:nvPr/>
          </p:nvSpPr>
          <p:spPr>
            <a:xfrm>
              <a:off x="952814" y="2640667"/>
              <a:ext cx="2427685" cy="3278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ts val="1600"/>
                </a:lnSpc>
                <a:buClr>
                  <a:srgbClr val="27AAE1"/>
                </a:buClr>
                <a:defRPr/>
              </a:pPr>
              <a:r>
                <a:rPr lang="he-IL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יעוץ כלכלי לממשלה</a:t>
              </a:r>
            </a:p>
            <a:p>
              <a:pPr marL="342900" indent="-342900" defTabSz="685800">
                <a:lnSpc>
                  <a:spcPts val="1600"/>
                </a:lnSpc>
                <a:buClr>
                  <a:srgbClr val="27AAE1"/>
                </a:buClr>
                <a:buFont typeface="Courier New" panose="02070309020205020404" pitchFamily="49" charset="0"/>
                <a:buChar char="o"/>
                <a:defRPr/>
              </a:pPr>
              <a:endParaRPr lang="he-IL" sz="2000" b="1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פרסום תחזית מאקרו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כלכלית </a:t>
              </a:r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לפעילות </a:t>
              </a: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המשק לאור המלחמה.</a:t>
              </a:r>
              <a:endParaRPr lang="he-IL" sz="16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ניתוחים והערכות כלכליות של הפעילות הכלכלית של ענפים שונים במשק.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he-IL" sz="1600" dirty="0" smtClean="0">
                  <a:latin typeface="Assistant" panose="00000500000000000000" pitchFamily="2" charset="-79"/>
                  <a:cs typeface="Assistant" panose="00000500000000000000" pitchFamily="2" charset="-79"/>
                </a:rPr>
                <a:t>עבודה רציפה מול משרדי הממשלה הרלוונטיים בדרג הנגיד והשר והדרגים המקצועיים המקבילים</a:t>
              </a:r>
            </a:p>
            <a:p>
              <a:pPr marL="285750" indent="-285750" defTabSz="685800" eaLnBrk="0" hangingPunct="0">
                <a:lnSpc>
                  <a:spcPct val="150000"/>
                </a:lnSpc>
                <a:buClr>
                  <a:srgbClr val="27AAE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he-IL" sz="14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  <a:p>
              <a:pPr marL="285750" indent="-285750" defTabSz="685800">
                <a:lnSpc>
                  <a:spcPts val="1600"/>
                </a:lnSpc>
                <a:buClr>
                  <a:srgbClr val="27AAE1"/>
                </a:buClr>
                <a:buSzPct val="110000"/>
                <a:buFont typeface="Courier New" panose="02070309020205020404" pitchFamily="49" charset="0"/>
                <a:buChar char="o"/>
                <a:defRPr/>
              </a:pPr>
              <a:endParaRPr lang="he-IL" sz="1400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30" name="Rectangle 10">
            <a:extLst>
              <a:ext uri="{FF2B5EF4-FFF2-40B4-BE49-F238E27FC236}">
                <a16:creationId xmlns:a16="http://schemas.microsoft.com/office/drawing/2014/main" id="{D31D3D58-EC3E-4CE2-8452-153D554D4A85}"/>
              </a:ext>
            </a:extLst>
          </p:cNvPr>
          <p:cNvSpPr/>
          <p:nvPr/>
        </p:nvSpPr>
        <p:spPr>
          <a:xfrm>
            <a:off x="-33316" y="0"/>
            <a:ext cx="12225315" cy="6858000"/>
          </a:xfrm>
          <a:prstGeom prst="rect">
            <a:avLst/>
          </a:prstGeom>
          <a:noFill/>
          <a:ln w="38100"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727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סיכונים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36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הסיכונים לתחזית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6957" y="1028448"/>
            <a:ext cx="10120086" cy="478699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e-IL" sz="2800" dirty="0"/>
              <a:t>הסיכונים לתחזית הם כלפי מטה עבור הפעילות וכלפי מעלה לאינפלציה ולריבית.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e-IL" sz="2400" dirty="0"/>
              <a:t>התרחבות הלחימה לגזרות רחבות יותר, ואולי עוצמתיות </a:t>
            </a:r>
            <a:r>
              <a:rPr lang="he-IL" sz="2400" dirty="0" smtClean="0"/>
              <a:t>יותר.</a:t>
            </a:r>
            <a:endParaRPr lang="he-IL" sz="2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e-IL" sz="2400" dirty="0"/>
              <a:t>התמשכות הלחימה מעבר לחודש-חודשיים </a:t>
            </a:r>
            <a:r>
              <a:rPr lang="he-IL" sz="2400" dirty="0" smtClean="0"/>
              <a:t>בחזית </a:t>
            </a:r>
            <a:r>
              <a:rPr lang="he-IL" sz="2400" dirty="0"/>
              <a:t>אחת או יותר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e-IL" sz="2400" dirty="0" smtClean="0"/>
              <a:t>פגיעה בתשתית </a:t>
            </a:r>
            <a:r>
              <a:rPr lang="he-IL" sz="2400" dirty="0"/>
              <a:t>חיונית של מדינת ישראל/עוצמת השפעת הלחימה על העורף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e-IL" sz="2800" dirty="0"/>
              <a:t>פיחות משמעותי </a:t>
            </a:r>
            <a:r>
              <a:rPr lang="he-IL" sz="2800" dirty="0" err="1"/>
              <a:t>בשע"ח</a:t>
            </a:r>
            <a:r>
              <a:rPr lang="he-IL" sz="2800" dirty="0"/>
              <a:t> מהווה סיכון כלפי מעלה לאינפלציה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0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1500" dirty="0" smtClean="0"/>
              <a:t>תודה!</a:t>
            </a:r>
            <a:endParaRPr lang="he-IL" sz="11500" dirty="0"/>
          </a:p>
        </p:txBody>
      </p:sp>
    </p:spTree>
    <p:extLst>
      <p:ext uri="{BB962C8B-B14F-4D97-AF65-F5344CB8AC3E}">
        <p14:creationId xmlns:p14="http://schemas.microsoft.com/office/powerpoint/2010/main" val="16116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תחזית רבעונית של חטיבת המחקר</a:t>
            </a:r>
            <a:br>
              <a:rPr lang="he-IL" dirty="0" smtClean="0"/>
            </a:br>
            <a:r>
              <a:rPr lang="he-IL" dirty="0" smtClean="0"/>
              <a:t>אוקטובר 2023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מפגש חזאים</a:t>
            </a:r>
          </a:p>
          <a:p>
            <a:r>
              <a:rPr lang="he-IL" dirty="0" smtClean="0"/>
              <a:t>מציג: ינון גמרסני</a:t>
            </a:r>
          </a:p>
          <a:p>
            <a:r>
              <a:rPr lang="he-IL" dirty="0" smtClean="0"/>
              <a:t>26.10.2023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3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he-IL" dirty="0" smtClean="0"/>
              <a:t>השינויים העיקריים בתחזית ביחס לתחזית הקודמת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0050" y="1388031"/>
            <a:ext cx="11537582" cy="4968320"/>
          </a:xfrm>
        </p:spPr>
        <p:txBody>
          <a:bodyPr>
            <a:noAutofit/>
          </a:bodyPr>
          <a:lstStyle/>
          <a:p>
            <a:pPr marL="447675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/>
              <a:t>תוואי הצמיחה עודכן כלפי מטה בהשוואה לתחזית הקודמת ביולי</a:t>
            </a:r>
            <a:endParaRPr lang="he-IL" strike="sngStrike" dirty="0"/>
          </a:p>
          <a:p>
            <a:pPr marL="904875" lvl="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/>
              <a:t>שינוי זה מורכב מתרומה חיובית לתחזית הנגזרת מעדכון הנתונים מאז יולי, וכן מתרומה שלילית של השפעת המלחמה.</a:t>
            </a:r>
            <a:endParaRPr lang="en-US" dirty="0"/>
          </a:p>
          <a:p>
            <a:pPr marL="904875" lvl="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/>
              <a:t>אנו מעריכים כי המלחמה תגרע 0.5-1.0 נקודת אחוז מצמיחת התוצר בכל אחת מהשנים 2023 </a:t>
            </a:r>
            <a:r>
              <a:rPr lang="he-IL" dirty="0" smtClean="0"/>
              <a:t>ו-2024</a:t>
            </a:r>
          </a:p>
          <a:p>
            <a:pPr marL="904875" lvl="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/>
              <a:t>לצד ירידה בצריכה, בהשקעות ובייצוא צפויה עלייה בצריכה </a:t>
            </a:r>
            <a:r>
              <a:rPr lang="he-IL" dirty="0" smtClean="0"/>
              <a:t>הציבורית</a:t>
            </a:r>
            <a:endParaRPr lang="he-IL" strike="sngStrike" dirty="0" smtClean="0">
              <a:solidFill>
                <a:srgbClr val="FF0000"/>
              </a:solidFill>
            </a:endParaRPr>
          </a:p>
          <a:p>
            <a:pPr marL="447675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/>
              <a:t>האינפלציה הצפויה בשנה הקרובה נותרה דומה לזו מתחזית יולי</a:t>
            </a:r>
          </a:p>
          <a:p>
            <a:pPr marL="904875" lvl="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/>
              <a:t>הכוחות שיפעלו לעליית האינפלציה: הפיחות, מגבלות בצד ההיצע צד ההיצע ושוק הדיור</a:t>
            </a:r>
          </a:p>
          <a:p>
            <a:pPr marL="904875" lvl="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 dirty="0"/>
              <a:t> הכוחות שיפעלו </a:t>
            </a:r>
            <a:r>
              <a:rPr lang="he-IL" dirty="0" smtClean="0"/>
              <a:t>לירידת </a:t>
            </a:r>
            <a:r>
              <a:rPr lang="he-IL" dirty="0"/>
              <a:t>האינפלציה: </a:t>
            </a:r>
            <a:r>
              <a:rPr lang="he-IL" dirty="0" smtClean="0"/>
              <a:t>התמתנות הביקושים וה-</a:t>
            </a:r>
            <a:r>
              <a:rPr lang="en-US" dirty="0" smtClean="0"/>
              <a:t>markups</a:t>
            </a:r>
            <a:endParaRPr lang="he-IL" dirty="0" smtClean="0"/>
          </a:p>
          <a:p>
            <a:pPr marL="447675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he-IL"/>
              <a:t>על רקע האינפלציה הצפויה והחולשה בביקושים, הריבית צפויה בשנה הקרובה לרדת ולתמוך בפעילות.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הנחות עבודה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81743" y="794758"/>
            <a:ext cx="10120086" cy="5926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000" b="1" dirty="0">
                <a:solidFill>
                  <a:srgbClr val="FF0000"/>
                </a:solidFill>
              </a:rPr>
              <a:t>התחזית המוצגת תלויה במידה מהותית מעבר לרגיל בהנחות העבודה</a:t>
            </a:r>
          </a:p>
          <a:p>
            <a:r>
              <a:rPr lang="he-IL" sz="1400" dirty="0" smtClean="0"/>
              <a:t>חלק </a:t>
            </a:r>
            <a:r>
              <a:rPr lang="he-IL" sz="1400" dirty="0"/>
              <a:t>הארי של ההשפעה הישירה של המלחמה על המשק יתרכז ברבעון הרביעי של </a:t>
            </a:r>
            <a:r>
              <a:rPr lang="he-IL" sz="1400" dirty="0" smtClean="0"/>
              <a:t>2023</a:t>
            </a:r>
          </a:p>
          <a:p>
            <a:r>
              <a:rPr lang="he-IL" sz="1400" dirty="0" smtClean="0"/>
              <a:t>חלקה </a:t>
            </a:r>
            <a:r>
              <a:rPr lang="he-IL" sz="1400" dirty="0"/>
              <a:t>הארי של הלחימה יתרכז בחזית </a:t>
            </a:r>
            <a:r>
              <a:rPr lang="he-IL" sz="1400" dirty="0" smtClean="0"/>
              <a:t>הדרום</a:t>
            </a:r>
          </a:p>
          <a:p>
            <a:r>
              <a:rPr lang="he-IL" sz="1400" dirty="0" smtClean="0"/>
              <a:t>ירידה </a:t>
            </a:r>
            <a:r>
              <a:rPr lang="he-IL" sz="1400" dirty="0"/>
              <a:t>בביקוש </a:t>
            </a:r>
            <a:r>
              <a:rPr lang="he-IL" sz="1400" dirty="0" smtClean="0"/>
              <a:t>לצריכה</a:t>
            </a:r>
          </a:p>
          <a:p>
            <a:r>
              <a:rPr lang="he-IL" sz="1400" dirty="0"/>
              <a:t>פגיעה בסנטימנט </a:t>
            </a:r>
            <a:r>
              <a:rPr lang="he-IL" sz="1400" dirty="0" smtClean="0"/>
              <a:t>הצרכני</a:t>
            </a:r>
          </a:p>
          <a:p>
            <a:r>
              <a:rPr lang="he-IL" sz="1400" dirty="0"/>
              <a:t>פגיעה ממושכת ביצוא שירותי תיירות</a:t>
            </a:r>
          </a:p>
          <a:p>
            <a:r>
              <a:rPr lang="he-IL" sz="1400" dirty="0" smtClean="0"/>
              <a:t>מגבלות </a:t>
            </a:r>
            <a:r>
              <a:rPr lang="he-IL" sz="1400" dirty="0"/>
              <a:t>בצד </a:t>
            </a:r>
            <a:r>
              <a:rPr lang="he-IL" sz="1400" dirty="0" smtClean="0"/>
              <a:t>ההיצע על רקע:</a:t>
            </a:r>
          </a:p>
          <a:p>
            <a:pPr lvl="1"/>
            <a:r>
              <a:rPr lang="he-IL" sz="1400" dirty="0" smtClean="0"/>
              <a:t>היעדרות </a:t>
            </a:r>
            <a:r>
              <a:rPr lang="he-IL" sz="1400" dirty="0"/>
              <a:t>עובדים בשל גיוס </a:t>
            </a:r>
            <a:r>
              <a:rPr lang="he-IL" sz="1400" dirty="0" smtClean="0"/>
              <a:t>למילואים</a:t>
            </a:r>
          </a:p>
          <a:p>
            <a:pPr lvl="1"/>
            <a:r>
              <a:rPr lang="he-IL" sz="1400" dirty="0"/>
              <a:t>היעדרות עובדים בשל </a:t>
            </a:r>
            <a:r>
              <a:rPr lang="he-IL" sz="1400" dirty="0" smtClean="0"/>
              <a:t>סגירת מוסדות </a:t>
            </a:r>
            <a:r>
              <a:rPr lang="he-IL" sz="1400" dirty="0"/>
              <a:t>החינוך, </a:t>
            </a:r>
            <a:endParaRPr lang="he-IL" sz="1400" dirty="0" smtClean="0"/>
          </a:p>
          <a:p>
            <a:pPr lvl="1"/>
            <a:r>
              <a:rPr lang="he-IL" sz="1400" dirty="0" smtClean="0"/>
              <a:t>עלייה </a:t>
            </a:r>
            <a:r>
              <a:rPr lang="he-IL" sz="1400" dirty="0"/>
              <a:t>בעלויות המימון</a:t>
            </a:r>
            <a:endParaRPr lang="he-IL" sz="1400" dirty="0" smtClean="0"/>
          </a:p>
          <a:p>
            <a:pPr lvl="1"/>
            <a:r>
              <a:rPr lang="he-IL" sz="1400" dirty="0" smtClean="0"/>
              <a:t>פגיעה </a:t>
            </a:r>
            <a:r>
              <a:rPr lang="he-IL" sz="1400" dirty="0"/>
              <a:t>בהון הפיזי </a:t>
            </a:r>
            <a:endParaRPr lang="he-IL" sz="1400" dirty="0" smtClean="0"/>
          </a:p>
          <a:p>
            <a:pPr lvl="1"/>
            <a:r>
              <a:rPr lang="he-IL" sz="1400" dirty="0" smtClean="0"/>
              <a:t>פגיעה ביכולת </a:t>
            </a:r>
            <a:r>
              <a:rPr lang="he-IL" sz="1400" dirty="0"/>
              <a:t>לעבוד באזורי הלחימה ובאזורים </a:t>
            </a:r>
            <a:r>
              <a:rPr lang="he-IL" sz="1400" dirty="0" err="1"/>
              <a:t>מאויימים</a:t>
            </a:r>
            <a:r>
              <a:rPr lang="he-IL" sz="1400" dirty="0"/>
              <a:t>; </a:t>
            </a:r>
            <a:endParaRPr lang="he-IL" sz="1400" dirty="0" smtClean="0"/>
          </a:p>
          <a:p>
            <a:pPr lvl="1"/>
            <a:r>
              <a:rPr lang="he-IL" sz="1400" dirty="0" smtClean="0"/>
              <a:t>שיבושים בייצור </a:t>
            </a:r>
            <a:r>
              <a:rPr lang="he-IL" sz="1400" dirty="0"/>
              <a:t>ובשרשראות </a:t>
            </a:r>
            <a:r>
              <a:rPr lang="he-IL" sz="1400" dirty="0" smtClean="0"/>
              <a:t>האספקה</a:t>
            </a:r>
          </a:p>
          <a:p>
            <a:pPr lvl="1"/>
            <a:r>
              <a:rPr lang="he-IL" sz="1400" dirty="0"/>
              <a:t>הגבלות על כניסת עובדים מיהודה ושומרון, </a:t>
            </a:r>
            <a:r>
              <a:rPr lang="he-IL" sz="1400" dirty="0" smtClean="0"/>
              <a:t>והפסקה </a:t>
            </a:r>
            <a:r>
              <a:rPr lang="he-IL" sz="1400" dirty="0"/>
              <a:t>מוחלטת של העסקת של עובדים </a:t>
            </a:r>
            <a:r>
              <a:rPr lang="he-IL" sz="1400" dirty="0" smtClean="0"/>
              <a:t>מעזה</a:t>
            </a:r>
          </a:p>
          <a:p>
            <a:r>
              <a:rPr lang="he-IL" sz="1400" dirty="0" smtClean="0"/>
              <a:t>עלייה </a:t>
            </a:r>
            <a:r>
              <a:rPr lang="he-IL" sz="1400" dirty="0"/>
              <a:t>בביקוש לדיור מחוץ לאזורי העימות </a:t>
            </a:r>
            <a:endParaRPr lang="he-IL" sz="1400" dirty="0" smtClean="0"/>
          </a:p>
          <a:p>
            <a:pPr marL="0" indent="0">
              <a:buNone/>
            </a:pPr>
            <a:endParaRPr lang="he-IL" sz="1400" dirty="0"/>
          </a:p>
          <a:p>
            <a:pPr marL="0" indent="0" algn="ctr">
              <a:buNone/>
            </a:pPr>
            <a:r>
              <a:rPr lang="he-IL" sz="2000" b="1" dirty="0" smtClean="0">
                <a:solidFill>
                  <a:srgbClr val="FF0000"/>
                </a:solidFill>
              </a:rPr>
              <a:t>התחזית המוצגת תלויה במידה מהותית מעבר לרגיל בהנחות העבודה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5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קווים כללים בתהליך גיבוש התחזית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בגיבוש התחזית הנוכחית והערכת הסיכונים </a:t>
            </a:r>
            <a:r>
              <a:rPr lang="he-IL" dirty="0" smtClean="0"/>
              <a:t>התבססנו על ניתוח </a:t>
            </a:r>
            <a:r>
              <a:rPr lang="he-IL" dirty="0"/>
              <a:t>אירועים ביטחוניים מן העבר לצורך גיבוש אומדנים להשפעות הכלכליות של המלחמה הנוכחית. </a:t>
            </a:r>
            <a:endParaRPr lang="he-IL" dirty="0" smtClean="0"/>
          </a:p>
          <a:p>
            <a:r>
              <a:rPr lang="he-IL" dirty="0" smtClean="0"/>
              <a:t>הניתוח </a:t>
            </a:r>
            <a:r>
              <a:rPr lang="he-IL" dirty="0"/>
              <a:t>הסתייע במודל ה-</a:t>
            </a:r>
            <a:r>
              <a:rPr lang="en-US" dirty="0"/>
              <a:t>DSGE</a:t>
            </a:r>
            <a:r>
              <a:rPr lang="he-IL" dirty="0"/>
              <a:t> </a:t>
            </a:r>
            <a:r>
              <a:rPr lang="he-IL" dirty="0" smtClean="0"/>
              <a:t>של חטיבת המחקר</a:t>
            </a:r>
          </a:p>
          <a:p>
            <a:r>
              <a:rPr lang="he-IL" dirty="0" smtClean="0"/>
              <a:t>אומדני הפגיעה בפעילות עקב הלחימה תוקפו באמצעות אומדנים חלופיים ובהערכות </a:t>
            </a:r>
            <a:r>
              <a:rPr lang="he-IL" dirty="0"/>
              <a:t>שנעשו בחטיבת המחקר </a:t>
            </a:r>
            <a:r>
              <a:rPr lang="he-IL" dirty="0" smtClean="0"/>
              <a:t>בנוגע לצד ההיצע. אלו הניבו סדרי גודל עקביים עם אומדן החטיבה .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3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רמת התוצר יורדת בחדות ברבעון הנוכחי ומתכנסת מלמטה אל קו המגמה טרם הקורונה עד סוף 2024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6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20" y="1684149"/>
            <a:ext cx="9157406" cy="4204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465" y="6048381"/>
            <a:ext cx="21863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מקור: בנק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2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7</a:t>
            </a:fld>
            <a:endParaRPr lang="he-IL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5745" y="6383575"/>
            <a:ext cx="7305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-228600" algn="just" rtl="1">
              <a:buFont typeface="+mj-lt"/>
              <a:buAutoNum type="arabicPeriod"/>
            </a:pPr>
            <a:r>
              <a:rPr lang="he-IL" alt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בתחזית לרכיבי החשבונאות הלאומית, שיעור השינוי מעוגל לחצי נקודת אחוז</a:t>
            </a:r>
            <a:r>
              <a:rPr lang="en-US" alt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altLang="he-IL" sz="1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28600" indent="-228600" algn="just" rtl="1">
              <a:buFont typeface="+mj-lt"/>
              <a:buAutoNum type="arabicPeriod"/>
            </a:pPr>
            <a:r>
              <a:rPr lang="he-IL" alt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הממוצע של מדד המחירים לצרכן ברבעון האחרון בשנה לעומת הממוצע ברבעון האחרון בשנה הקודמת</a:t>
            </a:r>
            <a:r>
              <a:rPr lang="en-US" alt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altLang="he-IL" sz="1200" dirty="0">
              <a:cs typeface="Arial" panose="020B0604020202020204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37611"/>
              </p:ext>
            </p:extLst>
          </p:nvPr>
        </p:nvGraphicFramePr>
        <p:xfrm>
          <a:off x="813075" y="1622425"/>
          <a:ext cx="10120313" cy="4581819"/>
        </p:xfrm>
        <a:graphic>
          <a:graphicData uri="http://schemas.openxmlformats.org/drawingml/2006/table">
            <a:tbl>
              <a:tblPr rtl="1" firstRow="1" firstCol="1" bandRow="1"/>
              <a:tblGrid>
                <a:gridCol w="4592597">
                  <a:extLst>
                    <a:ext uri="{9D8B030D-6E8A-4147-A177-3AD203B41FA5}">
                      <a16:colId xmlns:a16="http://schemas.microsoft.com/office/drawing/2014/main" val="1022111145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1796807289"/>
                    </a:ext>
                  </a:extLst>
                </a:gridCol>
                <a:gridCol w="58698">
                  <a:extLst>
                    <a:ext uri="{9D8B030D-6E8A-4147-A177-3AD203B41FA5}">
                      <a16:colId xmlns:a16="http://schemas.microsoft.com/office/drawing/2014/main" val="837719846"/>
                    </a:ext>
                  </a:extLst>
                </a:gridCol>
                <a:gridCol w="1103114">
                  <a:extLst>
                    <a:ext uri="{9D8B030D-6E8A-4147-A177-3AD203B41FA5}">
                      <a16:colId xmlns:a16="http://schemas.microsoft.com/office/drawing/2014/main" val="3769123082"/>
                    </a:ext>
                  </a:extLst>
                </a:gridCol>
                <a:gridCol w="1171932">
                  <a:extLst>
                    <a:ext uri="{9D8B030D-6E8A-4147-A177-3AD203B41FA5}">
                      <a16:colId xmlns:a16="http://schemas.microsoft.com/office/drawing/2014/main" val="600998054"/>
                    </a:ext>
                  </a:extLst>
                </a:gridCol>
                <a:gridCol w="244912">
                  <a:extLst>
                    <a:ext uri="{9D8B030D-6E8A-4147-A177-3AD203B41FA5}">
                      <a16:colId xmlns:a16="http://schemas.microsoft.com/office/drawing/2014/main" val="289147585"/>
                    </a:ext>
                  </a:extLst>
                </a:gridCol>
                <a:gridCol w="924997">
                  <a:extLst>
                    <a:ext uri="{9D8B030D-6E8A-4147-A177-3AD203B41FA5}">
                      <a16:colId xmlns:a16="http://schemas.microsoft.com/office/drawing/2014/main" val="3249138363"/>
                    </a:ext>
                  </a:extLst>
                </a:gridCol>
                <a:gridCol w="1161812">
                  <a:extLst>
                    <a:ext uri="{9D8B030D-6E8A-4147-A177-3AD203B41FA5}">
                      <a16:colId xmlns:a16="http://schemas.microsoft.com/office/drawing/2014/main" val="411630184"/>
                    </a:ext>
                  </a:extLst>
                </a:gridCol>
              </a:tblGrid>
              <a:tr h="335173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2022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2023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2024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81583"/>
                  </a:ext>
                </a:extLst>
              </a:tr>
              <a:tr h="653331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בפועל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התחזית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ל-2023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השינוי</a:t>
                      </a:r>
                      <a:r>
                        <a:rPr lang="en-US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מתחזית </a:t>
                      </a: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יולי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התחזית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ל-2024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השינוי</a:t>
                      </a:r>
                      <a:r>
                        <a:rPr lang="en-US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מתחזית </a:t>
                      </a: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יולי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904897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תוצר מקומי גולמי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6.5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2.3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0.7-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2.8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0.2-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588029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צריכה פרטית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7.7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2.5-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89109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השקעה בנכסים קבועים (ללא אוניות ומטוסים)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10.7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4.0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3.0-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08406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צריכה ציבורית (ללא יבוא ביטחוני)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1.0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2.5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394281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יצוא (ללא יהלומים והזנק)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9.7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0.5-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4.0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45675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יבוא אזרחי (ללא יהלומים, אוניות ומטוסים)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12.4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6.0-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7.5-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95638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שיעור אבטלה – ממוצע שנתי (גילאי 25-64)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3.3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3.2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0.5-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3.6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0.5-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7653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שיעור תעסוקה  – ממוצע שנתי</a:t>
                      </a: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(גילאי 25-64</a:t>
                      </a: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78.6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79.1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1.2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78.8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1.6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12435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גירעון הממשלה (אחוזי תוצר)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0.6-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2.3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1.0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3.5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 smtClean="0">
                          <a:solidFill>
                            <a:srgbClr val="4F81BD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27372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יחס חוב לתוצר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60.5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62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200">
                          <a:solidFill>
                            <a:srgbClr val="4F81BD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65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84213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אינפלציה</a:t>
                      </a:r>
                      <a:r>
                        <a:rPr lang="he-IL" sz="1400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5.1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3.5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>
                          <a:solidFill>
                            <a:srgbClr val="4F81BD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2.5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he-IL" sz="1400" kern="1200" dirty="0">
                          <a:solidFill>
                            <a:srgbClr val="4F81BD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0.1</a:t>
                      </a:r>
                      <a:endParaRPr lang="en-US" sz="1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43349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t" anchorCtr="0">
            <a:normAutofit/>
          </a:bodyPr>
          <a:lstStyle/>
          <a:p>
            <a:pPr algn="ctr"/>
            <a:r>
              <a:rPr lang="he-IL" dirty="0" smtClean="0"/>
              <a:t>עיקרי התחזית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1311" y="696963"/>
            <a:ext cx="52838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</a:t>
            </a:r>
            <a:r>
              <a:rPr kumimoji="0" lang="he-IL" altLang="he-IL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וח</a:t>
            </a:r>
            <a:r>
              <a:rPr kumimoji="0" lang="en-US" altLang="he-IL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en-US" altLang="he-IL" b="1" i="0" u="none" strike="noStrike" cap="none" normalizeH="0" baseline="0" dirty="0" smtClean="0" bmk="_Ref503088307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endParaRPr kumimoji="0" lang="en-US" altLang="he-I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תחזית חטיבת המחקר ל-2023—2024</a:t>
            </a:r>
            <a:endParaRPr kumimoji="0" lang="en-US" altLang="he-I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(שיעורי השינוי באחוזים</a:t>
            </a:r>
            <a:r>
              <a:rPr kumimoji="0" lang="he-IL" altLang="he-IL" sz="1600" b="0" i="0" u="none" strike="noStrike" cap="none" normalizeH="0" baseline="30000" dirty="0" smtClean="0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אלא אם צוין אחרת)</a:t>
            </a:r>
            <a:endParaRPr kumimoji="0" lang="en-US" altLang="he-I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999" y="6424396"/>
            <a:ext cx="21863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מקור: בנק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37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האינפלציה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6393" y="957129"/>
            <a:ext cx="10275436" cy="5225956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האינפלציה במהלך השנה הקרובה צפויה להסתכם ב-2.9</a:t>
            </a:r>
            <a:r>
              <a:rPr lang="he-IL" dirty="0" smtClean="0"/>
              <a:t>%.</a:t>
            </a:r>
          </a:p>
          <a:p>
            <a:r>
              <a:rPr lang="he-IL" dirty="0" smtClean="0"/>
              <a:t>טרם המלחמה, הערכותינו תמכו בעדכון מתון מעלה של תחזית האינפלציה בעיקר בשל הפיחות וכן על רקע רמת הפעילות הגבוהה שנרשמה לאחר פרסום תחזית יולי</a:t>
            </a:r>
          </a:p>
          <a:p>
            <a:pPr lvl="1"/>
            <a:r>
              <a:rPr lang="he-IL" dirty="0" smtClean="0"/>
              <a:t>האינפלציה בפועל ברבעון השלישי הייתה נמוכה מהערכותינו בתחזית יולי ומיתנה את השפעות הפיחות </a:t>
            </a:r>
            <a:r>
              <a:rPr lang="he-IL" dirty="0" err="1" smtClean="0"/>
              <a:t>בשע"ח</a:t>
            </a:r>
            <a:r>
              <a:rPr lang="he-IL" dirty="0" smtClean="0"/>
              <a:t> </a:t>
            </a:r>
          </a:p>
          <a:p>
            <a:r>
              <a:rPr lang="he-IL" dirty="0" smtClean="0"/>
              <a:t>הכוחות התומכים בעליית קצב האינפלציה בתקופת התחזית:</a:t>
            </a:r>
          </a:p>
          <a:p>
            <a:pPr lvl="1"/>
            <a:r>
              <a:rPr lang="he-IL" dirty="0" smtClean="0"/>
              <a:t>הפיחות </a:t>
            </a:r>
            <a:r>
              <a:rPr lang="he-IL" dirty="0" err="1" smtClean="0"/>
              <a:t>בשע"ח</a:t>
            </a:r>
            <a:r>
              <a:rPr lang="he-IL" dirty="0"/>
              <a:t>, </a:t>
            </a:r>
            <a:r>
              <a:rPr lang="he-IL" dirty="0" smtClean="0"/>
              <a:t>עלייה </a:t>
            </a:r>
            <a:r>
              <a:rPr lang="he-IL" dirty="0"/>
              <a:t>בביקוש לדיור מחוץ לאזורי העימות</a:t>
            </a:r>
          </a:p>
          <a:p>
            <a:pPr lvl="1"/>
            <a:r>
              <a:rPr lang="he-IL" dirty="0" smtClean="0"/>
              <a:t>בטווח הקצר: פגיעה בצד ההיצע, בעיקר בתקופת הלחימה, על רקע גיוס המילואים, השבתת מערכת החינוך והפעילות באזורי העימות</a:t>
            </a:r>
          </a:p>
          <a:p>
            <a:r>
              <a:rPr lang="he-IL" dirty="0" smtClean="0"/>
              <a:t>הכוחות </a:t>
            </a:r>
            <a:r>
              <a:rPr lang="he-IL" dirty="0"/>
              <a:t>התומכים </a:t>
            </a:r>
            <a:r>
              <a:rPr lang="he-IL" dirty="0" smtClean="0"/>
              <a:t>בהתמתנות </a:t>
            </a:r>
            <a:r>
              <a:rPr lang="he-IL" dirty="0"/>
              <a:t>קצב האינפלציה בתקופת התחזית:</a:t>
            </a:r>
          </a:p>
          <a:p>
            <a:pPr lvl="1"/>
            <a:r>
              <a:rPr lang="he-IL" dirty="0" smtClean="0"/>
              <a:t>ירידה בביקושים וב-</a:t>
            </a:r>
            <a:r>
              <a:rPr lang="en-US" dirty="0" smtClean="0"/>
              <a:t>markups</a:t>
            </a:r>
            <a:r>
              <a:rPr lang="he-IL" dirty="0" smtClean="0"/>
              <a:t> של הפירמות.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47EC-DA57-4181-BC76-EDB94460F89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8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כותרת 1"/>
          <p:cNvSpPr>
            <a:spLocks noGrp="1"/>
          </p:cNvSpPr>
          <p:nvPr>
            <p:ph type="title"/>
          </p:nvPr>
        </p:nvSpPr>
        <p:spPr>
          <a:xfrm>
            <a:off x="478464" y="193121"/>
            <a:ext cx="10441171" cy="866701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he-IL" altLang="he-IL" sz="3600" dirty="0" smtClean="0"/>
              <a:t>תחזיות השוק והחזאים לאינפלציה ולריבית בעוד שנה מעט נמוכות ביחס לתחזית חטיבת המחקר</a:t>
            </a:r>
            <a:endParaRPr lang="he-IL" altLang="he-IL" sz="3600" b="0" dirty="0">
              <a:solidFill>
                <a:srgbClr val="FF0000"/>
              </a:solidFill>
            </a:endParaRPr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313488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fld id="{D9AECC1A-A346-4E77-B45B-DDD015C8F274}" type="slidenum">
              <a:rPr lang="he-IL" altLang="en-US" sz="1200">
                <a:solidFill>
                  <a:srgbClr val="003399"/>
                </a:solidFill>
                <a:latin typeface="Garamond" panose="02020404030301010803" pitchFamily="18" charset="0"/>
              </a:rPr>
              <a:pPr algn="l" rtl="0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 dirty="0">
              <a:solidFill>
                <a:srgbClr val="003399"/>
              </a:solidFill>
              <a:latin typeface="Garamond" panose="02020404030301010803" pitchFamily="18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0483270" y="1301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he-IL" altLang="he-IL" sz="1800"/>
          </a:p>
        </p:txBody>
      </p:sp>
      <p:sp>
        <p:nvSpPr>
          <p:cNvPr id="8" name="TextBox 7"/>
          <p:cNvSpPr txBox="1"/>
          <p:nvPr/>
        </p:nvSpPr>
        <p:spPr>
          <a:xfrm>
            <a:off x="8979751" y="6005711"/>
            <a:ext cx="203132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Clr>
                <a:schemeClr val="accent1"/>
              </a:buClr>
            </a:pPr>
            <a:r>
              <a:rPr lang="he-IL" altLang="he-IL" sz="1400" dirty="0" smtClean="0"/>
              <a:t>(הנתונים מעודכנים ל-20/10)</a:t>
            </a:r>
            <a:endParaRPr lang="he-IL" sz="1400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37923"/>
              </p:ext>
            </p:extLst>
          </p:nvPr>
        </p:nvGraphicFramePr>
        <p:xfrm>
          <a:off x="2329737" y="2146489"/>
          <a:ext cx="6890658" cy="1540166"/>
        </p:xfrm>
        <a:graphic>
          <a:graphicData uri="http://schemas.openxmlformats.org/drawingml/2006/table">
            <a:tbl>
              <a:tblPr rtl="1" firstRow="1" firstCol="1" bandRow="1"/>
              <a:tblGrid>
                <a:gridCol w="2198913">
                  <a:extLst>
                    <a:ext uri="{9D8B030D-6E8A-4147-A177-3AD203B41FA5}">
                      <a16:colId xmlns:a16="http://schemas.microsoft.com/office/drawing/2014/main" val="465006987"/>
                    </a:ext>
                  </a:extLst>
                </a:gridCol>
                <a:gridCol w="1563915">
                  <a:extLst>
                    <a:ext uri="{9D8B030D-6E8A-4147-A177-3AD203B41FA5}">
                      <a16:colId xmlns:a16="http://schemas.microsoft.com/office/drawing/2014/main" val="3104840311"/>
                    </a:ext>
                  </a:extLst>
                </a:gridCol>
                <a:gridCol w="1563915">
                  <a:extLst>
                    <a:ext uri="{9D8B030D-6E8A-4147-A177-3AD203B41FA5}">
                      <a16:colId xmlns:a16="http://schemas.microsoft.com/office/drawing/2014/main" val="1981574666"/>
                    </a:ext>
                  </a:extLst>
                </a:gridCol>
                <a:gridCol w="1563915">
                  <a:extLst>
                    <a:ext uri="{9D8B030D-6E8A-4147-A177-3AD203B41FA5}">
                      <a16:colId xmlns:a16="http://schemas.microsoft.com/office/drawing/2014/main" val="676445017"/>
                    </a:ext>
                  </a:extLst>
                </a:gridCol>
              </a:tblGrid>
              <a:tr h="808646"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חטיבת המחקר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שוק 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ההון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החזאים הפרטיים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1755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(טווח התחזיות)</a:t>
                      </a:r>
                      <a:r>
                        <a:rPr lang="he-IL" sz="16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77924"/>
                  </a:ext>
                </a:extLst>
              </a:tr>
              <a:tr h="311223">
                <a:tc>
                  <a:txBody>
                    <a:bodyPr/>
                    <a:lstStyle/>
                    <a:p>
                      <a:pPr marL="71755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האינפלציה בשנה הקרובה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2.9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2.7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2.7 (2.0—3.3)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72471"/>
                  </a:ext>
                </a:extLst>
              </a:tr>
              <a:tr h="313091">
                <a:tc>
                  <a:txBody>
                    <a:bodyPr/>
                    <a:lstStyle/>
                    <a:p>
                      <a:pPr marL="71755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הריבית בעוד שנה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44" marR="579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4.0/4.25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3.7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3.7 (3.25—4.00)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27423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6936" y="3770762"/>
            <a:ext cx="194086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מקור: בנק ישראל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45439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Israel 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CD3"/>
      </a:accent1>
      <a:accent2>
        <a:srgbClr val="025F8C"/>
      </a:accent2>
      <a:accent3>
        <a:srgbClr val="675A87"/>
      </a:accent3>
      <a:accent4>
        <a:srgbClr val="CC3A36"/>
      </a:accent4>
      <a:accent5>
        <a:srgbClr val="E28542"/>
      </a:accent5>
      <a:accent6>
        <a:srgbClr val="539861"/>
      </a:accent6>
      <a:hlink>
        <a:srgbClr val="1D9CD3"/>
      </a:hlink>
      <a:folHlink>
        <a:srgbClr val="138E8B"/>
      </a:folHlink>
    </a:clrScheme>
    <a:fontScheme name="cohenim David">
      <a:majorFont>
        <a:latin typeface="David"/>
        <a:ea typeface=""/>
        <a:cs typeface="David"/>
      </a:majorFont>
      <a:minorFont>
        <a:latin typeface="David"/>
        <a:ea typeface=""/>
        <a:cs typeface="Davi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854</Words>
  <Application>Microsoft Office PowerPoint</Application>
  <PresentationFormat>מסך רחב</PresentationFormat>
  <Paragraphs>193</Paragraphs>
  <Slides>12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Arial</vt:lpstr>
      <vt:lpstr>Assistant</vt:lpstr>
      <vt:lpstr>Calibri</vt:lpstr>
      <vt:lpstr>Courier New</vt:lpstr>
      <vt:lpstr>David</vt:lpstr>
      <vt:lpstr>Garamond</vt:lpstr>
      <vt:lpstr>Times New Roman</vt:lpstr>
      <vt:lpstr>Wingdings</vt:lpstr>
      <vt:lpstr>1_ערכת נושא Office</vt:lpstr>
      <vt:lpstr>מצגת של PowerPoint‏</vt:lpstr>
      <vt:lpstr>תחזית רבעונית של חטיבת המחקר אוקטובר 2023</vt:lpstr>
      <vt:lpstr>השינויים העיקריים בתחזית ביחס לתחזית הקודמת</vt:lpstr>
      <vt:lpstr>הנחות עבודה</vt:lpstr>
      <vt:lpstr>קווים כללים בתהליך גיבוש התחזית</vt:lpstr>
      <vt:lpstr>רמת התוצר יורדת בחדות ברבעון הנוכחי ומתכנסת מלמטה אל קו המגמה טרם הקורונה עד סוף 2024</vt:lpstr>
      <vt:lpstr>עיקרי התחזית</vt:lpstr>
      <vt:lpstr>האינפלציה</vt:lpstr>
      <vt:lpstr>תחזיות השוק והחזאים לאינפלציה ולריבית בעוד שנה מעט נמוכות ביחס לתחזית חטיבת המחקר</vt:lpstr>
      <vt:lpstr>סיכונים</vt:lpstr>
      <vt:lpstr>הסיכונים לתחזית</vt:lpstr>
      <vt:lpstr>תודה!</vt:lpstr>
    </vt:vector>
  </TitlesOfParts>
  <Company>BOI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תחזית רבעונית של חטיבת המחקר יולי 2023</dc:title>
  <dc:creator>ינון גמרסני</dc:creator>
  <cp:lastModifiedBy>עודה מג' ד</cp:lastModifiedBy>
  <cp:revision>19</cp:revision>
  <dcterms:created xsi:type="dcterms:W3CDTF">2023-10-23T12:03:28Z</dcterms:created>
  <dcterms:modified xsi:type="dcterms:W3CDTF">2023-10-26T11:41:02Z</dcterms:modified>
</cp:coreProperties>
</file>