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1"/>
  </p:notesMasterIdLst>
  <p:sldIdLst>
    <p:sldId id="257" r:id="rId2"/>
    <p:sldId id="275" r:id="rId3"/>
    <p:sldId id="273" r:id="rId4"/>
    <p:sldId id="262" r:id="rId5"/>
    <p:sldId id="263" r:id="rId6"/>
    <p:sldId id="274" r:id="rId7"/>
    <p:sldId id="271" r:id="rId8"/>
    <p:sldId id="266" r:id="rId9"/>
    <p:sldId id="267" r:id="rId10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01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2016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4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E573484-C3E6-450A-9A58-DE79C84DB4E7}" type="datetimeFigureOut">
              <a:rPr lang="he-IL" smtClean="0"/>
              <a:t>כ"ב/כסלו/תשפ"ד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2016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4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2C91DF8-5293-4754-9333-D6B8515E92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18141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0D87CB-3251-44BB-B845-CC00596ABE4C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he-I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248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EB3DD1-23C3-4418-9734-62DA7A763C0F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96615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DB32480-1103-4DBF-B4EC-A2982FA2E3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3752" y="1511526"/>
            <a:ext cx="5336420" cy="2387600"/>
          </a:xfrm>
        </p:spPr>
        <p:txBody>
          <a:bodyPr anchor="t" anchorCtr="0"/>
          <a:lstStyle>
            <a:lvl1pPr algn="ctr">
              <a:defRPr sz="6000" b="0">
                <a:solidFill>
                  <a:schemeClr val="bg1"/>
                </a:solidFill>
              </a:defRPr>
            </a:lvl1pPr>
          </a:lstStyle>
          <a:p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2257B990-044C-426A-AA2A-85E54DC629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3752" y="4294414"/>
            <a:ext cx="5336420" cy="1898106"/>
          </a:xfrm>
        </p:spPr>
        <p:txBody>
          <a:bodyPr>
            <a:normAutofit/>
          </a:bodyPr>
          <a:lstStyle>
            <a:lvl1pPr marL="0" indent="0" algn="ctr">
              <a:buNone/>
              <a:defRPr sz="24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dirty="0"/>
              <a:t>לחץ כדי לערוך סגנון כותרת משנה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1791614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B56B517-E179-4D3B-BFA4-324864350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D1EE4ED1-BE4A-41AD-A9A5-D5497D2814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dirty="0"/>
              <a:t>ערוך סגנונות טקסט של תבנית בסיס</a:t>
            </a:r>
          </a:p>
          <a:p>
            <a:pPr lvl="1"/>
            <a:r>
              <a:rPr lang="he-IL" dirty="0"/>
              <a:t>רמה שניה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64B5F83-C035-4722-91D8-55021B482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8969E-7DF7-4F5E-B117-EFE4B4C31905}" type="datetime8">
              <a:rPr lang="he-IL" smtClean="0"/>
              <a:t>05 דצמבר 23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61C33A0-9DE7-4849-9123-03D195D38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8DDAC671-FEAD-458C-936C-2386851FA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47EC-DA57-4181-BC76-EDB94460F89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5638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השוואה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D8F65DB-4E3C-4B35-85FA-2687FBE66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7680" y="270823"/>
            <a:ext cx="10173523" cy="676596"/>
          </a:xfrm>
        </p:spPr>
        <p:txBody>
          <a:bodyPr/>
          <a:lstStyle/>
          <a:p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B109FBA2-4010-4342-8851-BBF76153A8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7914" y="1092162"/>
            <a:ext cx="4556527" cy="674909"/>
          </a:xfrm>
        </p:spPr>
        <p:txBody>
          <a:bodyPr vert="horz" lIns="91440" tIns="45720" rIns="91440" bIns="45720" rtlCol="1" anchor="t" anchorCtr="0">
            <a:noAutofit/>
          </a:bodyPr>
          <a:lstStyle>
            <a:lvl1pPr>
              <a:defRPr lang="he-IL" sz="2400" b="1" smtClean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he-IL" dirty="0"/>
              <a:t>ערוך סגנונות טקסט של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F4971D60-2342-4A83-BAAC-B8C21A0427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03136" y="1911814"/>
            <a:ext cx="4556527" cy="3962338"/>
          </a:xfrm>
        </p:spPr>
        <p:txBody>
          <a:bodyPr vert="horz" lIns="91440" tIns="45720" rIns="91440" bIns="45720" rtlCol="1">
            <a:normAutofit/>
          </a:bodyPr>
          <a:lstStyle>
            <a:lvl1pPr marL="228600" indent="-228600">
              <a:buFontTx/>
              <a:buBlip>
                <a:blip r:embed="rId2"/>
              </a:buBlip>
              <a:defRPr lang="he-IL" sz="2000" smtClean="0">
                <a:solidFill>
                  <a:schemeClr val="tx1"/>
                </a:solidFill>
              </a:defRPr>
            </a:lvl1pPr>
            <a:lvl2pPr marL="685800" indent="-228600">
              <a:buFontTx/>
              <a:buBlip>
                <a:blip r:embed="rId2"/>
              </a:buBlip>
              <a:defRPr lang="he-IL" sz="1800" smtClean="0">
                <a:solidFill>
                  <a:schemeClr val="tx1"/>
                </a:solidFill>
              </a:defRPr>
            </a:lvl2pPr>
            <a:lvl3pPr marL="1143000" indent="-228600">
              <a:buFontTx/>
              <a:buBlip>
                <a:blip r:embed="rId2"/>
              </a:buBlip>
              <a:defRPr lang="he-IL" sz="1600" smtClean="0">
                <a:solidFill>
                  <a:schemeClr val="tx1"/>
                </a:solidFill>
              </a:defRPr>
            </a:lvl3pPr>
            <a:lvl4pPr marL="1600200" indent="-228600">
              <a:buFontTx/>
              <a:buBlip>
                <a:blip r:embed="rId2"/>
              </a:buBlip>
              <a:defRPr lang="he-IL" sz="1400" smtClean="0">
                <a:solidFill>
                  <a:schemeClr val="tx1"/>
                </a:solidFill>
              </a:defRPr>
            </a:lvl4pPr>
            <a:lvl5pPr marL="2057400" indent="-228600">
              <a:buFontTx/>
              <a:buBlip>
                <a:blip r:embed="rId2"/>
              </a:buBlip>
              <a:defRPr lang="he-IL" sz="1400">
                <a:solidFill>
                  <a:schemeClr val="tx1"/>
                </a:solidFill>
              </a:defRPr>
            </a:lvl5pPr>
          </a:lstStyle>
          <a:p>
            <a:pPr lvl="0">
              <a:buSzPct val="120000"/>
              <a:buFontTx/>
              <a:buBlip>
                <a:blip r:embed="rId3"/>
              </a:buBlip>
            </a:pPr>
            <a:r>
              <a:rPr lang="he-IL" dirty="0"/>
              <a:t>ערוך סגנונות טקסט של תבנית בסיס</a:t>
            </a:r>
          </a:p>
          <a:p>
            <a:pPr lvl="1">
              <a:buSzPct val="120000"/>
              <a:buFontTx/>
              <a:buBlip>
                <a:blip r:embed="rId3"/>
              </a:buBlip>
            </a:pPr>
            <a:r>
              <a:rPr lang="he-IL" dirty="0"/>
              <a:t>רמה שניה</a:t>
            </a:r>
          </a:p>
          <a:p>
            <a:pPr lvl="2">
              <a:buSzPct val="120000"/>
              <a:buFontTx/>
              <a:buBlip>
                <a:blip r:embed="rId3"/>
              </a:buBlip>
            </a:pPr>
            <a:r>
              <a:rPr lang="he-IL" dirty="0"/>
              <a:t>רמה שלישית</a:t>
            </a:r>
          </a:p>
          <a:p>
            <a:pPr lvl="3">
              <a:buSzPct val="120000"/>
              <a:buFontTx/>
              <a:buBlip>
                <a:blip r:embed="rId3"/>
              </a:buBlip>
            </a:pPr>
            <a:r>
              <a:rPr lang="he-IL" dirty="0"/>
              <a:t>רמה רביעית</a:t>
            </a:r>
          </a:p>
          <a:p>
            <a:pPr lvl="4">
              <a:buSzPct val="120000"/>
              <a:buFontTx/>
              <a:buBlip>
                <a:blip r:embed="rId3"/>
              </a:buBlip>
            </a:pPr>
            <a:r>
              <a:rPr lang="he-IL" dirty="0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B06E2598-5675-4A68-9968-42C84EC4B2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42236" y="1092162"/>
            <a:ext cx="4578967" cy="674909"/>
          </a:xfrm>
        </p:spPr>
        <p:txBody>
          <a:bodyPr vert="horz" lIns="91440" tIns="45720" rIns="91440" bIns="45720" rtlCol="1" anchor="t" anchorCtr="0">
            <a:noAutofit/>
          </a:bodyPr>
          <a:lstStyle>
            <a:lvl1pPr>
              <a:defRPr lang="he-IL" sz="2400" b="1" smtClean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he-IL" dirty="0"/>
              <a:t>ערוך סגנונות טקסט של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F0D28D05-A830-4993-8D3F-C92089C011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42236" y="1911814"/>
            <a:ext cx="4578967" cy="3962338"/>
          </a:xfrm>
        </p:spPr>
        <p:txBody>
          <a:bodyPr vert="horz" lIns="91440" tIns="45720" rIns="91440" bIns="45720" rtlCol="1">
            <a:normAutofit/>
          </a:bodyPr>
          <a:lstStyle>
            <a:lvl1pPr marL="228600" indent="-228600">
              <a:buFontTx/>
              <a:buBlip>
                <a:blip r:embed="rId2"/>
              </a:buBlip>
              <a:defRPr lang="he-IL" sz="2000" dirty="0" smtClean="0">
                <a:solidFill>
                  <a:schemeClr val="tx1"/>
                </a:solidFill>
              </a:defRPr>
            </a:lvl1pPr>
            <a:lvl2pPr marL="685800" indent="-228600">
              <a:buFontTx/>
              <a:buBlip>
                <a:blip r:embed="rId2"/>
              </a:buBlip>
              <a:defRPr lang="he-IL" sz="1800" dirty="0" smtClean="0">
                <a:solidFill>
                  <a:schemeClr val="tx1"/>
                </a:solidFill>
              </a:defRPr>
            </a:lvl2pPr>
            <a:lvl3pPr marL="1143000" indent="-228600">
              <a:buFontTx/>
              <a:buBlip>
                <a:blip r:embed="rId2"/>
              </a:buBlip>
              <a:defRPr lang="he-IL" sz="1600" dirty="0" smtClean="0">
                <a:solidFill>
                  <a:schemeClr val="tx1"/>
                </a:solidFill>
              </a:defRPr>
            </a:lvl3pPr>
            <a:lvl4pPr marL="1600200" indent="-228600">
              <a:buFontTx/>
              <a:buBlip>
                <a:blip r:embed="rId2"/>
              </a:buBlip>
              <a:defRPr lang="he-IL" sz="1400" dirty="0" smtClean="0">
                <a:solidFill>
                  <a:schemeClr val="tx1"/>
                </a:solidFill>
              </a:defRPr>
            </a:lvl4pPr>
            <a:lvl5pPr marL="2057400" indent="-228600">
              <a:buFontTx/>
              <a:buBlip>
                <a:blip r:embed="rId2"/>
              </a:buBlip>
              <a:defRPr lang="he-IL" sz="1400" dirty="0">
                <a:solidFill>
                  <a:schemeClr val="tx1"/>
                </a:solidFill>
              </a:defRPr>
            </a:lvl5pPr>
          </a:lstStyle>
          <a:p>
            <a:pPr lvl="0">
              <a:buSzPct val="120000"/>
              <a:buFontTx/>
              <a:buBlip>
                <a:blip r:embed="rId3"/>
              </a:buBlip>
            </a:pPr>
            <a:r>
              <a:rPr lang="he-IL" dirty="0"/>
              <a:t>ערוך סגנונות טקסט של תבנית בסיס</a:t>
            </a:r>
          </a:p>
          <a:p>
            <a:pPr lvl="1">
              <a:buSzPct val="120000"/>
              <a:buFontTx/>
              <a:buBlip>
                <a:blip r:embed="rId3"/>
              </a:buBlip>
            </a:pPr>
            <a:r>
              <a:rPr lang="he-IL" dirty="0"/>
              <a:t>רמה שניה</a:t>
            </a:r>
          </a:p>
          <a:p>
            <a:pPr lvl="2">
              <a:buSzPct val="120000"/>
              <a:buFontTx/>
              <a:buBlip>
                <a:blip r:embed="rId3"/>
              </a:buBlip>
            </a:pPr>
            <a:r>
              <a:rPr lang="he-IL" dirty="0"/>
              <a:t>רמה שלישית</a:t>
            </a:r>
          </a:p>
          <a:p>
            <a:pPr lvl="3">
              <a:buSzPct val="120000"/>
              <a:buFontTx/>
              <a:buBlip>
                <a:blip r:embed="rId3"/>
              </a:buBlip>
            </a:pPr>
            <a:r>
              <a:rPr lang="he-IL" dirty="0"/>
              <a:t>רמה רביעית</a:t>
            </a:r>
          </a:p>
          <a:p>
            <a:pPr lvl="4">
              <a:buSzPct val="120000"/>
              <a:buFontTx/>
              <a:buBlip>
                <a:blip r:embed="rId3"/>
              </a:buBlip>
            </a:pPr>
            <a:r>
              <a:rPr lang="he-IL" dirty="0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B77D91C8-603D-4B8B-B388-BE069B0FE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C23065-09C2-45A3-98D2-433742E04A01}" type="datetime8">
              <a:rPr lang="he-IL" smtClean="0"/>
              <a:t>05 דצמבר 23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1BDA4E76-980F-4B6C-9FC7-0DA422631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921A2526-A6FF-47B8-9CF5-EED000DA4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9F1C3-8DFC-4A5F-8F22-E1D5E25FFAB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0831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שקופית כותרת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DB32480-1103-4DBF-B4EC-A2982FA2E3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43010" y="2807531"/>
            <a:ext cx="6749142" cy="584775"/>
          </a:xfrm>
        </p:spPr>
        <p:txBody>
          <a:bodyPr wrap="square" anchor="t" anchorCtr="0">
            <a:spAutoFit/>
          </a:bodyPr>
          <a:lstStyle>
            <a:lvl1pPr algn="r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he-IL" dirty="0"/>
              <a:t>לחץ כדי לערוך סגנון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2257B990-044C-426A-AA2A-85E54DC629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43010" y="3317724"/>
            <a:ext cx="6749142" cy="646331"/>
          </a:xfrm>
        </p:spPr>
        <p:txBody>
          <a:bodyPr wrap="square">
            <a:spAutoFit/>
          </a:bodyPr>
          <a:lstStyle>
            <a:lvl1pPr marL="0" indent="0" algn="r">
              <a:buNone/>
              <a:defRPr sz="40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dirty="0"/>
              <a:t>לחץ כדי לערוך סגנון כותרת</a:t>
            </a:r>
          </a:p>
        </p:txBody>
      </p:sp>
    </p:spTree>
    <p:extLst>
      <p:ext uri="{BB962C8B-B14F-4D97-AF65-F5344CB8AC3E}">
        <p14:creationId xmlns:p14="http://schemas.microsoft.com/office/powerpoint/2010/main" val="3546130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שקופית כותרת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7252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838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28458BAD-E3E7-49B4-88CC-CFFC046D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86808"/>
            <a:ext cx="10163628" cy="929671"/>
          </a:xfrm>
          <a:prstGeom prst="rect">
            <a:avLst/>
          </a:prstGeom>
        </p:spPr>
        <p:txBody>
          <a:bodyPr vert="horz" lIns="91440" tIns="45720" rIns="91440" bIns="45720" rtlCol="1" anchor="t" anchorCtr="0">
            <a:normAutofit/>
          </a:bodyPr>
          <a:lstStyle/>
          <a:p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FF11C19D-8DA6-4228-B472-BDB52AD845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1743" y="1396093"/>
            <a:ext cx="10120086" cy="4786992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dirty="0"/>
              <a:t>ערוך סגנונות טקסט של תבנית בסיס</a:t>
            </a:r>
          </a:p>
          <a:p>
            <a:pPr lvl="1"/>
            <a:r>
              <a:rPr lang="he-IL" dirty="0"/>
              <a:t>רמה שניה</a:t>
            </a:r>
          </a:p>
          <a:p>
            <a:pPr lvl="2"/>
            <a:r>
              <a:rPr lang="he-IL" dirty="0"/>
              <a:t>רמה שלישית</a:t>
            </a:r>
          </a:p>
          <a:p>
            <a:pPr lvl="3"/>
            <a:r>
              <a:rPr lang="he-IL" dirty="0"/>
              <a:t>רמה רביעית</a:t>
            </a:r>
          </a:p>
          <a:p>
            <a:pPr lvl="4"/>
            <a:r>
              <a:rPr lang="he-IL" dirty="0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1515A1D-C8B2-47F4-8D48-72969FBD92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defRPr>
            </a:lvl1pPr>
          </a:lstStyle>
          <a:p>
            <a:fld id="{71BE9D73-26FB-40E4-AFBF-C653F0045392}" type="datetime8">
              <a:rPr lang="he-IL" smtClean="0"/>
              <a:pPr/>
              <a:t>05 דצמבר 23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90C731C-7C52-4CF3-B881-D99A06A690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FDD14DE-5D96-4AFD-BAA9-69DD4B2174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71041" y="6356350"/>
            <a:ext cx="845916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defRPr>
            </a:lvl1pPr>
          </a:lstStyle>
          <a:p>
            <a:fld id="{063447EC-DA57-4181-BC76-EDB94460F89C}" type="slidenum">
              <a:rPr lang="he-IL" smtClean="0"/>
              <a:pPr/>
              <a:t>‹#›</a:t>
            </a:fld>
            <a:endParaRPr lang="he-IL" dirty="0"/>
          </a:p>
        </p:txBody>
      </p:sp>
      <p:pic>
        <p:nvPicPr>
          <p:cNvPr id="8" name="תמונה 7">
            <a:extLst>
              <a:ext uri="{FF2B5EF4-FFF2-40B4-BE49-F238E27FC236}">
                <a16:creationId xmlns:a16="http://schemas.microsoft.com/office/drawing/2014/main" id="{AC01B134-66B0-4133-8E67-3AB3DF8F9892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2340" y="127000"/>
            <a:ext cx="886587" cy="914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494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r" defTabSz="914400" rtl="1" eaLnBrk="1" latinLnBrk="0" hangingPunct="1">
        <a:lnSpc>
          <a:spcPct val="8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David" panose="020E0502060401010101" pitchFamily="34" charset="-79"/>
          <a:ea typeface="+mj-ea"/>
          <a:cs typeface="David" panose="020E0502060401010101" pitchFamily="34" charset="-79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David" panose="020E0502060401010101" pitchFamily="34" charset="-79"/>
          <a:ea typeface="+mn-ea"/>
          <a:cs typeface="David" panose="020E0502060401010101" pitchFamily="34" charset="-79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David" panose="020E0502060401010101" pitchFamily="34" charset="-79"/>
          <a:ea typeface="+mn-ea"/>
          <a:cs typeface="David" panose="020E0502060401010101" pitchFamily="34" charset="-79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David" panose="020E0502060401010101" pitchFamily="34" charset="-79"/>
          <a:ea typeface="+mn-ea"/>
          <a:cs typeface="David" panose="020E0502060401010101" pitchFamily="34" charset="-79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David" panose="020E0502060401010101" pitchFamily="34" charset="-79"/>
          <a:ea typeface="+mn-ea"/>
          <a:cs typeface="David" panose="020E0502060401010101" pitchFamily="34" charset="-79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David" panose="020E0502060401010101" pitchFamily="34" charset="-79"/>
          <a:ea typeface="+mn-ea"/>
          <a:cs typeface="David" panose="020E0502060401010101" pitchFamily="34" charset="-79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תחזית רבעונית של חטיבת המחקר</a:t>
            </a:r>
            <a:br>
              <a:rPr lang="he-IL" dirty="0" smtClean="0"/>
            </a:br>
            <a:r>
              <a:rPr lang="he-IL" dirty="0" smtClean="0"/>
              <a:t>לחודש נובמבר 2023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מפגש חזאים</a:t>
            </a:r>
          </a:p>
          <a:p>
            <a:r>
              <a:rPr lang="he-IL" dirty="0" smtClean="0"/>
              <a:t>מציג: ינון גמרסני</a:t>
            </a:r>
          </a:p>
          <a:p>
            <a:r>
              <a:rPr lang="he-IL" dirty="0" smtClean="0"/>
              <a:t>5.12.2023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6602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הנחות עיקריות בנוגע לעצימות ומשך המלחמה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dirty="0" smtClean="0"/>
              <a:t>עצימות המלחמה -</a:t>
            </a:r>
            <a:r>
              <a:rPr lang="he-IL" dirty="0" smtClean="0"/>
              <a:t> </a:t>
            </a:r>
          </a:p>
          <a:p>
            <a:pPr lvl="1"/>
            <a:r>
              <a:rPr lang="he-IL" dirty="0" smtClean="0"/>
              <a:t>בדומה </a:t>
            </a:r>
            <a:r>
              <a:rPr lang="he-IL" dirty="0"/>
              <a:t>לתחזית שפורסמה באוקטובר, אנחנו מניחים </a:t>
            </a:r>
            <a:r>
              <a:rPr lang="he-IL" dirty="0" smtClean="0"/>
              <a:t>שעיקר </a:t>
            </a:r>
            <a:r>
              <a:rPr lang="he-IL" dirty="0"/>
              <a:t>הלחימה יתרכז בגזרת עזה</a:t>
            </a:r>
            <a:r>
              <a:rPr lang="he-IL" dirty="0" smtClean="0"/>
              <a:t>.</a:t>
            </a:r>
          </a:p>
          <a:p>
            <a:r>
              <a:rPr lang="he-IL" b="1" dirty="0" smtClean="0"/>
              <a:t>משך המלחמה -</a:t>
            </a:r>
            <a:r>
              <a:rPr lang="he-IL" dirty="0" smtClean="0"/>
              <a:t> </a:t>
            </a:r>
          </a:p>
          <a:p>
            <a:pPr lvl="1"/>
            <a:r>
              <a:rPr lang="he-IL" dirty="0" smtClean="0"/>
              <a:t>בשונה </a:t>
            </a:r>
            <a:r>
              <a:rPr lang="he-IL" dirty="0"/>
              <a:t>מהתחזית שפורסמה באוקטובר, אנחנו מניחים שהמלחמה תמשך במהלך </a:t>
            </a:r>
            <a:r>
              <a:rPr lang="he-IL" dirty="0" smtClean="0"/>
              <a:t>2024</a:t>
            </a:r>
          </a:p>
          <a:p>
            <a:pPr lvl="2"/>
            <a:r>
              <a:rPr lang="he-IL" dirty="0" smtClean="0"/>
              <a:t> </a:t>
            </a:r>
            <a:r>
              <a:rPr lang="he-IL" dirty="0"/>
              <a:t>תוך דעיכה הדרגתית של עצימותה ושל השפעותיה הכלכליות. </a:t>
            </a:r>
            <a:endParaRPr lang="he-IL" dirty="0" smtClean="0"/>
          </a:p>
          <a:p>
            <a:pPr lvl="2"/>
            <a:r>
              <a:rPr lang="he-IL" dirty="0" smtClean="0"/>
              <a:t>בענפי </a:t>
            </a:r>
            <a:r>
              <a:rPr lang="he-IL" dirty="0"/>
              <a:t>הבניה והתיירות אנחנו מעריכים שהפגיעה תהיה ממושכת במיוחד.</a:t>
            </a:r>
            <a:endParaRPr lang="en-US" dirty="0"/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47EC-DA57-4181-BC76-EDB94460F89C}" type="slidenum">
              <a:rPr lang="he-IL" smtClean="0"/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8115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he-IL" dirty="0" smtClean="0"/>
              <a:t>השינויים העיקריים בתחזית ביחס לתחזית הקודמת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00050" y="1388031"/>
            <a:ext cx="11537582" cy="4968320"/>
          </a:xfrm>
        </p:spPr>
        <p:txBody>
          <a:bodyPr>
            <a:noAutofit/>
          </a:bodyPr>
          <a:lstStyle/>
          <a:p>
            <a:pPr marL="447675" lvl="1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he-IL" dirty="0"/>
              <a:t>תוואי הצמיחה עודכן כלפי </a:t>
            </a:r>
            <a:r>
              <a:rPr lang="he-IL" dirty="0" smtClean="0"/>
              <a:t>מטה </a:t>
            </a:r>
          </a:p>
          <a:p>
            <a:pPr marL="904875" lvl="2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he-IL" dirty="0"/>
              <a:t>ברבעון הרביעי של 2023 </a:t>
            </a:r>
            <a:r>
              <a:rPr lang="he-IL" dirty="0" smtClean="0"/>
              <a:t>- פגיעה משמעותית יותר בצריכה ובענף הבנייה ביחס להערכתנו </a:t>
            </a:r>
            <a:r>
              <a:rPr lang="he-IL" dirty="0"/>
              <a:t>באוקטובר </a:t>
            </a:r>
            <a:endParaRPr lang="he-IL" dirty="0" smtClean="0"/>
          </a:p>
          <a:p>
            <a:pPr marL="904875" lvl="2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he-IL" dirty="0" smtClean="0"/>
              <a:t>הימשכות הלחימה וגיוסי המילואים גם ב-2024</a:t>
            </a:r>
            <a:endParaRPr lang="he-IL" dirty="0"/>
          </a:p>
          <a:p>
            <a:pPr marL="447675" lvl="1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he-IL" dirty="0" smtClean="0"/>
              <a:t>תוואי האינפלציה הצפוי ב-2024 עודכן מעט כלפי מטה</a:t>
            </a:r>
          </a:p>
          <a:p>
            <a:pPr marL="904875" lvl="2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he-IL" dirty="0" smtClean="0"/>
              <a:t>בהשפעת הייסוף ועדכון ההנחה לגבי הימשכות המלחמה גם ב-2024 שמשפיעה על היחלשות הביקושים יותר מאשר על ההיצע</a:t>
            </a:r>
          </a:p>
          <a:p>
            <a:pPr marL="447675" lvl="1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/>
            </a:pPr>
            <a:r>
              <a:rPr lang="he-IL" dirty="0" smtClean="0"/>
              <a:t>על רקע האינפלציה הצפויה והחולשה בביקושים, הריבית בשנה הקרובה צפויה לרדת ולתמוך בפעילות.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47EC-DA57-4181-BC76-EDB94460F89C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0512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התחזית ל-2023-2024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47EC-DA57-4181-BC76-EDB94460F89C}" type="slidenum">
              <a:rPr lang="he-IL" smtClean="0"/>
              <a:t>4</a:t>
            </a:fld>
            <a:endParaRPr lang="he-IL"/>
          </a:p>
        </p:txBody>
      </p:sp>
      <p:graphicFrame>
        <p:nvGraphicFramePr>
          <p:cNvPr id="10" name="טבלה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508905"/>
              </p:ext>
            </p:extLst>
          </p:nvPr>
        </p:nvGraphicFramePr>
        <p:xfrm>
          <a:off x="1018249" y="874205"/>
          <a:ext cx="10120312" cy="4832985"/>
        </p:xfrm>
        <a:graphic>
          <a:graphicData uri="http://schemas.openxmlformats.org/drawingml/2006/table">
            <a:tbl>
              <a:tblPr rtl="1" firstRow="1" firstCol="1" bandRow="1"/>
              <a:tblGrid>
                <a:gridCol w="4593517">
                  <a:extLst>
                    <a:ext uri="{9D8B030D-6E8A-4147-A177-3AD203B41FA5}">
                      <a16:colId xmlns:a16="http://schemas.microsoft.com/office/drawing/2014/main" val="536242106"/>
                    </a:ext>
                  </a:extLst>
                </a:gridCol>
                <a:gridCol w="862423">
                  <a:extLst>
                    <a:ext uri="{9D8B030D-6E8A-4147-A177-3AD203B41FA5}">
                      <a16:colId xmlns:a16="http://schemas.microsoft.com/office/drawing/2014/main" val="2784644190"/>
                    </a:ext>
                  </a:extLst>
                </a:gridCol>
                <a:gridCol w="172079">
                  <a:extLst>
                    <a:ext uri="{9D8B030D-6E8A-4147-A177-3AD203B41FA5}">
                      <a16:colId xmlns:a16="http://schemas.microsoft.com/office/drawing/2014/main" val="3974359516"/>
                    </a:ext>
                  </a:extLst>
                </a:gridCol>
                <a:gridCol w="1036527">
                  <a:extLst>
                    <a:ext uri="{9D8B030D-6E8A-4147-A177-3AD203B41FA5}">
                      <a16:colId xmlns:a16="http://schemas.microsoft.com/office/drawing/2014/main" val="1730197913"/>
                    </a:ext>
                  </a:extLst>
                </a:gridCol>
                <a:gridCol w="1208607">
                  <a:extLst>
                    <a:ext uri="{9D8B030D-6E8A-4147-A177-3AD203B41FA5}">
                      <a16:colId xmlns:a16="http://schemas.microsoft.com/office/drawing/2014/main" val="2440101024"/>
                    </a:ext>
                  </a:extLst>
                </a:gridCol>
                <a:gridCol w="159933">
                  <a:extLst>
                    <a:ext uri="{9D8B030D-6E8A-4147-A177-3AD203B41FA5}">
                      <a16:colId xmlns:a16="http://schemas.microsoft.com/office/drawing/2014/main" val="515411268"/>
                    </a:ext>
                  </a:extLst>
                </a:gridCol>
                <a:gridCol w="925182">
                  <a:extLst>
                    <a:ext uri="{9D8B030D-6E8A-4147-A177-3AD203B41FA5}">
                      <a16:colId xmlns:a16="http://schemas.microsoft.com/office/drawing/2014/main" val="237766260"/>
                    </a:ext>
                  </a:extLst>
                </a:gridCol>
                <a:gridCol w="1162044">
                  <a:extLst>
                    <a:ext uri="{9D8B030D-6E8A-4147-A177-3AD203B41FA5}">
                      <a16:colId xmlns:a16="http://schemas.microsoft.com/office/drawing/2014/main" val="12049273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2022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400" b="1" kern="120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2023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2024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4827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 rtl="0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בפועל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התחזית </a:t>
                      </a:r>
                      <a: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</a:br>
                      <a:r>
                        <a:rPr lang="he-IL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ל-2023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>
                          <a:solidFill>
                            <a:srgbClr val="4F81B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השינוי מתחזית אוקטובר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התחזית </a:t>
                      </a:r>
                      <a: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</a:br>
                      <a:r>
                        <a:rPr lang="he-IL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ל-2024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 dirty="0">
                          <a:solidFill>
                            <a:srgbClr val="4F81BD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השינוי מתחזית אוקטובר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1935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תוצר מקומי גולמי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6.5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2.0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>
                          <a:solidFill>
                            <a:srgbClr val="4F81B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0.3-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2.0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>
                          <a:solidFill>
                            <a:srgbClr val="4F81B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0.8-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08223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צריכה פרטית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7.7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b="1" kern="120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0.5</a:t>
                      </a:r>
                      <a:r>
                        <a:rPr lang="he-IL" sz="160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-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>
                          <a:solidFill>
                            <a:srgbClr val="4F81B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1.0-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2.0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>
                          <a:solidFill>
                            <a:srgbClr val="4F81B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0.5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35055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השקעה בנכסים קבועים (ללא אוניות ומטוסים)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11.0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2.0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>
                          <a:solidFill>
                            <a:srgbClr val="4F81B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2.0-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1.0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>
                          <a:solidFill>
                            <a:srgbClr val="4F81B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1.0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32707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צריכה ציבורית (ללא יבוא ביטחוני)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1.4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8.5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>
                          <a:solidFill>
                            <a:srgbClr val="4F81B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6.0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1.5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>
                          <a:solidFill>
                            <a:srgbClr val="4F81B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5.0-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53732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יצוא (ללא יהלומים והזנק)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9.6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1.0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>
                          <a:solidFill>
                            <a:srgbClr val="4F81B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1.5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1.5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>
                          <a:solidFill>
                            <a:srgbClr val="4F81B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2.5-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50291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יבוא אזרחי (ללא יהלומים, אוניות ומטוסים)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12.7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b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3.0-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 dirty="0" smtClean="0">
                          <a:solidFill>
                            <a:srgbClr val="4F81B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3.0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b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1.0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 dirty="0" smtClean="0">
                          <a:solidFill>
                            <a:srgbClr val="4F81B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1.0-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02093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שיעור האבטלה הרחב – ממוצע שנתי (גילאי 25-64</a:t>
                      </a:r>
                      <a:r>
                        <a:rPr lang="he-IL" sz="1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3.6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60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b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4.3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>
                          <a:solidFill>
                            <a:srgbClr val="4F81B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-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60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b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4.5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>
                          <a:solidFill>
                            <a:srgbClr val="4F81B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- 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00748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שיעור התעסוקה המותאם  – ממוצע שנתי</a:t>
                      </a:r>
                      <a:r>
                        <a:rPr lang="he-IL" sz="1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(גילאי 25-64</a:t>
                      </a:r>
                      <a:r>
                        <a:rPr lang="he-IL" sz="1400" b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)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78.3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b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78.1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>
                          <a:solidFill>
                            <a:srgbClr val="4F81B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-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60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b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77.6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600" kern="1200">
                          <a:solidFill>
                            <a:srgbClr val="4F81BD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-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11750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גירעון הממשלה (אחוזי תוצר</a:t>
                      </a:r>
                      <a:r>
                        <a:rPr lang="he-IL" sz="1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)</a:t>
                      </a:r>
                      <a:r>
                        <a:rPr lang="he-IL" sz="1600" kern="1200" baseline="300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 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0.6-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b="1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3.7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 dirty="0" smtClean="0">
                          <a:solidFill>
                            <a:srgbClr val="4F81BD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1.4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600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b="1" kern="1200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5.0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 dirty="0" smtClean="0">
                          <a:solidFill>
                            <a:srgbClr val="4F81BD"/>
                          </a:solidFill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1.5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45808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יחס חוב </a:t>
                      </a:r>
                      <a:r>
                        <a:rPr lang="he-IL" sz="1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לתוצר</a:t>
                      </a:r>
                      <a:endParaRPr lang="en-US" sz="1600" baseline="300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60.5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63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400" kern="1200" dirty="0" smtClean="0">
                          <a:solidFill>
                            <a:srgbClr val="4F81BD"/>
                          </a:solidFill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1.0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600" dirty="0"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400" b="1" kern="1200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66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en-US" sz="1400" kern="1200" dirty="0" smtClean="0">
                          <a:solidFill>
                            <a:srgbClr val="4F81BD"/>
                          </a:solidFill>
                          <a:effectLst/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1.0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3354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אינפלציה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5.1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140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b="1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3.5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>
                          <a:solidFill>
                            <a:srgbClr val="4F81BD"/>
                          </a:solidFill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0.0</a:t>
                      </a:r>
                      <a:endParaRPr lang="en-US" sz="16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07000"/>
                        </a:lnSpc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2.4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Bef>
                          <a:spcPts val="240"/>
                        </a:spcBef>
                        <a:spcAft>
                          <a:spcPts val="240"/>
                        </a:spcAft>
                      </a:pPr>
                      <a:r>
                        <a:rPr lang="he-IL" sz="1400" kern="1200" dirty="0">
                          <a:solidFill>
                            <a:srgbClr val="4F81BD"/>
                          </a:solidFill>
                          <a:effectLst/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0.1-</a:t>
                      </a:r>
                      <a:endParaRPr lang="en-US" sz="16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8628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060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רמת התוצר צפויה להתכנס לאט יותר אל קו המגמה ביחס לתחזית אוקטובר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47EC-DA57-4181-BC76-EDB94460F89C}" type="slidenum">
              <a:rPr lang="he-IL" smtClean="0"/>
              <a:t>5</a:t>
            </a:fld>
            <a:endParaRPr lang="he-IL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0436" y="1570104"/>
            <a:ext cx="8266562" cy="429629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148050" y="6079351"/>
            <a:ext cx="3042458" cy="2769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200" dirty="0" smtClean="0"/>
              <a:t>מקור נתונים</a:t>
            </a:r>
            <a:r>
              <a:rPr lang="he-IL" sz="1200" smtClean="0"/>
              <a:t>: </a:t>
            </a:r>
            <a:r>
              <a:rPr lang="he-IL" sz="1200" smtClean="0"/>
              <a:t>עיבודי </a:t>
            </a:r>
            <a:r>
              <a:rPr lang="he-IL" sz="1200" dirty="0" smtClean="0"/>
              <a:t>בנק ישראל.</a:t>
            </a:r>
            <a:endParaRPr lang="he-IL" sz="1200" dirty="0"/>
          </a:p>
        </p:txBody>
      </p:sp>
    </p:spTree>
    <p:extLst>
      <p:ext uri="{BB962C8B-B14F-4D97-AF65-F5344CB8AC3E}">
        <p14:creationId xmlns:p14="http://schemas.microsoft.com/office/powerpoint/2010/main" val="326830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השפעת המלחמה על </a:t>
            </a:r>
            <a:r>
              <a:rPr lang="he-IL" smtClean="0"/>
              <a:t>הוצאות והכנסות הממשלה </a:t>
            </a:r>
            <a:r>
              <a:rPr lang="he-IL" dirty="0" smtClean="0"/>
              <a:t>צפויה להגיע לכ-200 מיליארדי ש"ח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47EC-DA57-4181-BC76-EDB94460F89C}" type="slidenum">
              <a:rPr lang="he-IL" smtClean="0"/>
              <a:t>6</a:t>
            </a:fld>
            <a:endParaRPr lang="he-IL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9779" y="1857520"/>
            <a:ext cx="7740472" cy="4303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0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השוואה לתחזיות החזאים ושוק ההון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93999" y="4565701"/>
            <a:ext cx="11195259" cy="1391495"/>
          </a:xfrm>
        </p:spPr>
        <p:txBody>
          <a:bodyPr>
            <a:normAutofit/>
          </a:bodyPr>
          <a:lstStyle/>
          <a:p>
            <a:r>
              <a:rPr lang="he-IL" sz="2800" dirty="0" smtClean="0"/>
              <a:t>הציפיות לאינפלציה מהשוק מעט גבוהות ביחס לממוצע החזאים ולתחזית החטיבה</a:t>
            </a:r>
          </a:p>
          <a:p>
            <a:r>
              <a:rPr lang="he-IL" sz="2800" dirty="0" smtClean="0"/>
              <a:t>ריבית בנק ישראל הצפויה גבוהה ביחס לשוק ההון ולממוצע החזאים.</a:t>
            </a:r>
            <a:endParaRPr lang="he-IL" sz="28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47EC-DA57-4181-BC76-EDB94460F89C}" type="slidenum">
              <a:rPr lang="he-IL" smtClean="0"/>
              <a:t>7</a:t>
            </a:fld>
            <a:endParaRPr lang="he-IL"/>
          </a:p>
        </p:txBody>
      </p:sp>
      <p:graphicFrame>
        <p:nvGraphicFramePr>
          <p:cNvPr id="8" name="טבלה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931348"/>
              </p:ext>
            </p:extLst>
          </p:nvPr>
        </p:nvGraphicFramePr>
        <p:xfrm>
          <a:off x="3700329" y="1293193"/>
          <a:ext cx="6229884" cy="2127978"/>
        </p:xfrm>
        <a:graphic>
          <a:graphicData uri="http://schemas.openxmlformats.org/drawingml/2006/table">
            <a:tbl>
              <a:tblPr rtl="1"/>
              <a:tblGrid>
                <a:gridCol w="1999716">
                  <a:extLst>
                    <a:ext uri="{9D8B030D-6E8A-4147-A177-3AD203B41FA5}">
                      <a16:colId xmlns:a16="http://schemas.microsoft.com/office/drawing/2014/main" val="2108644426"/>
                    </a:ext>
                  </a:extLst>
                </a:gridCol>
                <a:gridCol w="1235953">
                  <a:extLst>
                    <a:ext uri="{9D8B030D-6E8A-4147-A177-3AD203B41FA5}">
                      <a16:colId xmlns:a16="http://schemas.microsoft.com/office/drawing/2014/main" val="3313919474"/>
                    </a:ext>
                  </a:extLst>
                </a:gridCol>
                <a:gridCol w="1225235">
                  <a:extLst>
                    <a:ext uri="{9D8B030D-6E8A-4147-A177-3AD203B41FA5}">
                      <a16:colId xmlns:a16="http://schemas.microsoft.com/office/drawing/2014/main" val="3533827423"/>
                    </a:ext>
                  </a:extLst>
                </a:gridCol>
                <a:gridCol w="1768980">
                  <a:extLst>
                    <a:ext uri="{9D8B030D-6E8A-4147-A177-3AD203B41FA5}">
                      <a16:colId xmlns:a16="http://schemas.microsoft.com/office/drawing/2014/main" val="1607156808"/>
                    </a:ext>
                  </a:extLst>
                </a:gridCol>
              </a:tblGrid>
              <a:tr h="696768"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חטיבת </a:t>
                      </a:r>
                      <a:r>
                        <a:rPr lang="he-IL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המחקר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(רבעון 4 2024)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שוק </a:t>
                      </a:r>
                      <a:r>
                        <a:rPr lang="he-IL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ההון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החזאים הפרטיים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טווח התחזיות)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615096"/>
                  </a:ext>
                </a:extLst>
              </a:tr>
              <a:tr h="467498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האינפלציה בשנה הקרובה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2.4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2.6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2.4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(2.8-2.1)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386557"/>
                  </a:ext>
                </a:extLst>
              </a:tr>
              <a:tr h="467498">
                <a:tc>
                  <a:txBody>
                    <a:bodyPr/>
                    <a:lstStyle/>
                    <a:p>
                      <a:pPr algn="r" rtl="1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הריבית</a:t>
                      </a:r>
                      <a:r>
                        <a:rPr lang="he-IL" sz="16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בעוד שנה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3.75/4.00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3.3</a:t>
                      </a:r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3.65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(4.0-3.0</a:t>
                      </a:r>
                      <a:r>
                        <a:rPr lang="he-IL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385253"/>
                  </a:ext>
                </a:extLst>
              </a:tr>
              <a:tr h="212800">
                <a:tc>
                  <a:txBody>
                    <a:bodyPr/>
                    <a:lstStyle/>
                    <a:p>
                      <a:pPr algn="ctr" rtl="0" fontAlgn="ctr"/>
                      <a:endParaRPr lang="he-IL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he-IL" sz="11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2834829"/>
                  </a:ext>
                </a:extLst>
              </a:tr>
              <a:tr h="224000">
                <a:tc gridSpan="4">
                  <a:txBody>
                    <a:bodyPr/>
                    <a:lstStyle/>
                    <a:p>
                      <a:pPr algn="r" rtl="1" fontAlgn="b"/>
                      <a:r>
                        <a:rPr lang="he-I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נתוני שוק ההון עדכניים </a:t>
                      </a:r>
                      <a:r>
                        <a:rPr lang="he-IL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ל-24/11/2023</a:t>
                      </a:r>
                      <a:r>
                        <a:rPr lang="he-IL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. נתוני החזאים - ממוצע לאחר פרסום מדד המחירים לצרכן לחודש  אוקטובר 2023.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1757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927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008403" y="2084094"/>
            <a:ext cx="5039578" cy="2387600"/>
          </a:xfrm>
        </p:spPr>
        <p:txBody>
          <a:bodyPr/>
          <a:lstStyle/>
          <a:p>
            <a:r>
              <a:rPr lang="he-IL" dirty="0" smtClean="0"/>
              <a:t>הסיכונים לתחזית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6574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הסיכונים לתחזית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אי-הוודאות הרבה לגבי ההתפתחויות בלחימה ובשווקים הפיננסים והשפעותיהם הכלכליות מגלמת סיכונים לתחזית הן כלפי מעלה והן כלפי מטה.</a:t>
            </a:r>
          </a:p>
          <a:p>
            <a:r>
              <a:rPr lang="he-IL" dirty="0" smtClean="0"/>
              <a:t>הגדלת הוצאות הממשלה או הימנעות </a:t>
            </a:r>
            <a:r>
              <a:rPr lang="he-IL" dirty="0"/>
              <a:t>מצמצום הוצאות אחרות, צפויים להגדיל את הגירעון והחוב בהתאם. </a:t>
            </a:r>
            <a:r>
              <a:rPr lang="he-IL" dirty="0" smtClean="0"/>
              <a:t>כמו </a:t>
            </a:r>
            <a:r>
              <a:rPr lang="he-IL" dirty="0"/>
              <a:t>כן, סביר שתהיה לכך השפעה על התפתחות האינפלציה </a:t>
            </a:r>
            <a:r>
              <a:rPr lang="he-IL" dirty="0" smtClean="0"/>
              <a:t>והריבית.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47EC-DA57-4181-BC76-EDB94460F89C}" type="slidenum">
              <a:rPr lang="he-IL" smtClean="0"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622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ערכת נושא Office">
  <a:themeElements>
    <a:clrScheme name="Israel Ban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CD3"/>
      </a:accent1>
      <a:accent2>
        <a:srgbClr val="025F8C"/>
      </a:accent2>
      <a:accent3>
        <a:srgbClr val="675A87"/>
      </a:accent3>
      <a:accent4>
        <a:srgbClr val="CC3A36"/>
      </a:accent4>
      <a:accent5>
        <a:srgbClr val="E28542"/>
      </a:accent5>
      <a:accent6>
        <a:srgbClr val="539861"/>
      </a:accent6>
      <a:hlink>
        <a:srgbClr val="1D9CD3"/>
      </a:hlink>
      <a:folHlink>
        <a:srgbClr val="138E8B"/>
      </a:folHlink>
    </a:clrScheme>
    <a:fontScheme name="cohenim David">
      <a:majorFont>
        <a:latin typeface="David"/>
        <a:ea typeface=""/>
        <a:cs typeface="David"/>
      </a:majorFont>
      <a:minorFont>
        <a:latin typeface="David"/>
        <a:ea typeface=""/>
        <a:cs typeface="David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4005</TotalTime>
  <Words>462</Words>
  <Application>Microsoft Office PowerPoint</Application>
  <PresentationFormat>מסך רחב</PresentationFormat>
  <Paragraphs>131</Paragraphs>
  <Slides>9</Slides>
  <Notes>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5" baseType="lpstr">
      <vt:lpstr>Arial</vt:lpstr>
      <vt:lpstr>Calibri</vt:lpstr>
      <vt:lpstr>David</vt:lpstr>
      <vt:lpstr>Times New Roman</vt:lpstr>
      <vt:lpstr>Wingdings</vt:lpstr>
      <vt:lpstr>1_ערכת נושא Office</vt:lpstr>
      <vt:lpstr>תחזית רבעונית של חטיבת המחקר לחודש נובמבר 2023</vt:lpstr>
      <vt:lpstr>הנחות עיקריות בנוגע לעצימות ומשך המלחמה</vt:lpstr>
      <vt:lpstr>השינויים העיקריים בתחזית ביחס לתחזית הקודמת</vt:lpstr>
      <vt:lpstr>התחזית ל-2023-2024</vt:lpstr>
      <vt:lpstr>רמת התוצר צפויה להתכנס לאט יותר אל קו המגמה ביחס לתחזית אוקטובר</vt:lpstr>
      <vt:lpstr>השפעת המלחמה על הוצאות והכנסות הממשלה צפויה להגיע לכ-200 מיליארדי ש"ח</vt:lpstr>
      <vt:lpstr>השוואה לתחזיות החזאים ושוק ההון</vt:lpstr>
      <vt:lpstr>הסיכונים לתחזית</vt:lpstr>
      <vt:lpstr>הסיכונים לתחזית</vt:lpstr>
    </vt:vector>
  </TitlesOfParts>
  <Company>BOI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תחזית רבעונית של חטיבת המחקר נובמבר 2023</dc:title>
  <dc:creator>ינון גמרסני</dc:creator>
  <cp:lastModifiedBy>נטע כלפון</cp:lastModifiedBy>
  <cp:revision>49</cp:revision>
  <cp:lastPrinted>2023-11-22T14:16:55Z</cp:lastPrinted>
  <dcterms:created xsi:type="dcterms:W3CDTF">2023-11-22T13:37:25Z</dcterms:created>
  <dcterms:modified xsi:type="dcterms:W3CDTF">2023-12-05T13:09:44Z</dcterms:modified>
</cp:coreProperties>
</file>